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to Sans" charset="1" panose="020B0502040504020204"/>
      <p:regular r:id="rId10"/>
    </p:embeddedFont>
    <p:embeddedFont>
      <p:font typeface="Noto Sans Bold" charset="1" panose="020B0802040504020204"/>
      <p:regular r:id="rId11"/>
    </p:embeddedFont>
    <p:embeddedFont>
      <p:font typeface="Noto Sans Italics" charset="1" panose="020B0502040504090204"/>
      <p:regular r:id="rId12"/>
    </p:embeddedFont>
    <p:embeddedFont>
      <p:font typeface="Noto Sans Bold Italics" charset="1" panose="020B0802040504090204"/>
      <p:regular r:id="rId13"/>
    </p:embeddedFont>
    <p:embeddedFont>
      <p:font typeface="Muli Regular" charset="1" panose="00000500000000000000"/>
      <p:regular r:id="rId14"/>
    </p:embeddedFont>
    <p:embeddedFont>
      <p:font typeface="Muli Regular Bold" charset="1" panose="00000700000000000000"/>
      <p:regular r:id="rId15"/>
    </p:embeddedFont>
    <p:embeddedFont>
      <p:font typeface="Muli Regular Italics" charset="1" panose="00000500000000000000"/>
      <p:regular r:id="rId16"/>
    </p:embeddedFont>
    <p:embeddedFont>
      <p:font typeface="Muli Regular Bold Italics" charset="1" panose="00000700000000000000"/>
      <p:regular r:id="rId17"/>
    </p:embeddedFont>
    <p:embeddedFont>
      <p:font typeface="TT Commons Pro" charset="1" panose="020B0103030102020204"/>
      <p:regular r:id="rId18"/>
    </p:embeddedFont>
    <p:embeddedFont>
      <p:font typeface="TT Commons Pro Bold" charset="1" panose="020B0103030102020204"/>
      <p:regular r:id="rId19"/>
    </p:embeddedFont>
    <p:embeddedFont>
      <p:font typeface="TT Commons Pro Italics" charset="1" panose="020B0103030102020204"/>
      <p:regular r:id="rId20"/>
    </p:embeddedFont>
    <p:embeddedFont>
      <p:font typeface="TT Commons Pro Bold Italics" charset="1" panose="020B0103030102020204"/>
      <p:regular r:id="rId21"/>
    </p:embeddedFont>
    <p:embeddedFont>
      <p:font typeface="Now Bold" charset="1" panose="00000800000000000000"/>
      <p:regular r:id="rId22"/>
    </p:embeddedFont>
    <p:embeddedFont>
      <p:font typeface="Now Bold Bold" charset="1" panose="00000A00000000000000"/>
      <p:regular r:id="rId23"/>
    </p:embeddedFont>
    <p:embeddedFont>
      <p:font typeface="Bungee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50" Target="slides/slide26.xml" Type="http://schemas.openxmlformats.org/officeDocument/2006/relationships/slide"/><Relationship Id="rId51" Target="slides/slide27.xml" Type="http://schemas.openxmlformats.org/officeDocument/2006/relationships/slide"/><Relationship Id="rId52" Target="slides/slide28.xml" Type="http://schemas.openxmlformats.org/officeDocument/2006/relationships/slide"/><Relationship Id="rId53" Target="slides/slide29.xml" Type="http://schemas.openxmlformats.org/officeDocument/2006/relationships/slide"/><Relationship Id="rId54" Target="slides/slide30.xml" Type="http://schemas.openxmlformats.org/officeDocument/2006/relationships/slide"/><Relationship Id="rId55" Target="slides/slide31.xml" Type="http://schemas.openxmlformats.org/officeDocument/2006/relationships/slide"/><Relationship Id="rId56" Target="slides/slide32.xml" Type="http://schemas.openxmlformats.org/officeDocument/2006/relationships/slide"/><Relationship Id="rId57" Target="slides/slide33.xml" Type="http://schemas.openxmlformats.org/officeDocument/2006/relationships/slide"/><Relationship Id="rId58" Target="slides/slide34.xml" Type="http://schemas.openxmlformats.org/officeDocument/2006/relationships/slide"/><Relationship Id="rId59" Target="slides/slide35.xml" Type="http://schemas.openxmlformats.org/officeDocument/2006/relationships/slide"/><Relationship Id="rId6" Target="fonts/font6.fntdata" Type="http://schemas.openxmlformats.org/officeDocument/2006/relationships/font"/><Relationship Id="rId60" Target="slides/slide3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67.png" Type="http://schemas.openxmlformats.org/officeDocument/2006/relationships/image"/><Relationship Id="rId16" Target="../media/image68.svg" Type="http://schemas.openxmlformats.org/officeDocument/2006/relationships/image"/><Relationship Id="rId17" Target="../media/image69.png" Type="http://schemas.openxmlformats.org/officeDocument/2006/relationships/image"/><Relationship Id="rId18" Target="../media/image70.svg" Type="http://schemas.openxmlformats.org/officeDocument/2006/relationships/image"/><Relationship Id="rId19" Target="../media/image71.png" Type="http://schemas.openxmlformats.org/officeDocument/2006/relationships/image"/><Relationship Id="rId2" Target="../media/image54.png" Type="http://schemas.openxmlformats.org/officeDocument/2006/relationships/image"/><Relationship Id="rId20" Target="../media/image72.svg" Type="http://schemas.openxmlformats.org/officeDocument/2006/relationships/image"/><Relationship Id="rId21" Target="../media/image45.png" Type="http://schemas.openxmlformats.org/officeDocument/2006/relationships/image"/><Relationship Id="rId22" Target="../media/image46.sv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76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7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8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8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8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8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8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85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86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87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8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89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94.png" Type="http://schemas.openxmlformats.org/officeDocument/2006/relationships/image"/><Relationship Id="rId5" Target="../media/image95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98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99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00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01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2.gif" Type="http://schemas.openxmlformats.org/officeDocument/2006/relationships/image"/><Relationship Id="rId5" Target="../media/image103.png" Type="http://schemas.openxmlformats.org/officeDocument/2006/relationships/image"/><Relationship Id="rId6" Target="../media/image104.svg" Type="http://schemas.openxmlformats.org/officeDocument/2006/relationships/image"/><Relationship Id="rId7" Target="../media/image105.png" Type="http://schemas.openxmlformats.org/officeDocument/2006/relationships/image"/><Relationship Id="rId8" Target="../media/image106.png" Type="http://schemas.openxmlformats.org/officeDocument/2006/relationships/image"/><Relationship Id="rId9" Target="../media/image10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2994660"/>
            <a:ext cx="18288000" cy="7292340"/>
          </a:xfrm>
          <a:custGeom>
            <a:avLst/>
            <a:gdLst/>
            <a:ahLst/>
            <a:cxnLst/>
            <a:rect r="r" b="b" t="t" l="l"/>
            <a:pathLst>
              <a:path h="7292340" w="18288000">
                <a:moveTo>
                  <a:pt x="0" y="0"/>
                </a:moveTo>
                <a:lnTo>
                  <a:pt x="18288000" y="0"/>
                </a:lnTo>
                <a:lnTo>
                  <a:pt x="18288000" y="7292340"/>
                </a:lnTo>
                <a:lnTo>
                  <a:pt x="0" y="729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12531"/>
            <a:ext cx="7223998" cy="7158325"/>
          </a:xfrm>
          <a:custGeom>
            <a:avLst/>
            <a:gdLst/>
            <a:ahLst/>
            <a:cxnLst/>
            <a:rect r="r" b="b" t="t" l="l"/>
            <a:pathLst>
              <a:path h="7158325" w="7223998">
                <a:moveTo>
                  <a:pt x="0" y="0"/>
                </a:moveTo>
                <a:lnTo>
                  <a:pt x="7223998" y="0"/>
                </a:lnTo>
                <a:lnTo>
                  <a:pt x="7223998" y="7158326"/>
                </a:lnTo>
                <a:lnTo>
                  <a:pt x="0" y="7158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4188084"/>
            <a:ext cx="7472450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>
                <a:solidFill>
                  <a:srgbClr val="000000"/>
                </a:solidFill>
                <a:latin typeface="Now Bold"/>
              </a:rPr>
              <a:t>CROP YIELD </a:t>
            </a:r>
          </a:p>
          <a:p>
            <a:pPr algn="ctr" marL="0" indent="0" lvl="0">
              <a:lnSpc>
                <a:spcPts val="104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Now Bold"/>
              </a:rPr>
              <a:t>PREDICTION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6570969">
            <a:off x="16278861" y="6673971"/>
            <a:ext cx="1208614" cy="1549506"/>
          </a:xfrm>
          <a:custGeom>
            <a:avLst/>
            <a:gdLst/>
            <a:ahLst/>
            <a:cxnLst/>
            <a:rect r="r" b="b" t="t" l="l"/>
            <a:pathLst>
              <a:path h="1549506" w="1208614">
                <a:moveTo>
                  <a:pt x="0" y="0"/>
                </a:moveTo>
                <a:lnTo>
                  <a:pt x="1208615" y="0"/>
                </a:lnTo>
                <a:lnTo>
                  <a:pt x="1208615" y="1549506"/>
                </a:lnTo>
                <a:lnTo>
                  <a:pt x="0" y="1549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00277" y="1894556"/>
            <a:ext cx="5828367" cy="1100104"/>
            <a:chOff x="0" y="0"/>
            <a:chExt cx="7771156" cy="14668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71156" cy="1466806"/>
            </a:xfrm>
            <a:custGeom>
              <a:avLst/>
              <a:gdLst/>
              <a:ahLst/>
              <a:cxnLst/>
              <a:rect r="r" b="b" t="t" l="l"/>
              <a:pathLst>
                <a:path h="1466806" w="7771156">
                  <a:moveTo>
                    <a:pt x="0" y="0"/>
                  </a:moveTo>
                  <a:lnTo>
                    <a:pt x="7771156" y="0"/>
                  </a:lnTo>
                  <a:lnTo>
                    <a:pt x="7771156" y="1466806"/>
                  </a:lnTo>
                  <a:lnTo>
                    <a:pt x="0" y="1466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921450" y="261003"/>
              <a:ext cx="592825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spc="59">
                  <a:solidFill>
                    <a:srgbClr val="E6A83E"/>
                  </a:solidFill>
                  <a:latin typeface="TT Commons Pro Bold"/>
                </a:rPr>
                <a:t>DATA MINING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166437" y="2087920"/>
            <a:ext cx="4581751" cy="5575140"/>
          </a:xfrm>
          <a:custGeom>
            <a:avLst/>
            <a:gdLst/>
            <a:ahLst/>
            <a:cxnLst/>
            <a:rect r="r" b="b" t="t" l="l"/>
            <a:pathLst>
              <a:path h="5575140" w="4581751">
                <a:moveTo>
                  <a:pt x="0" y="0"/>
                </a:moveTo>
                <a:lnTo>
                  <a:pt x="4581751" y="0"/>
                </a:lnTo>
                <a:lnTo>
                  <a:pt x="4581751" y="5575140"/>
                </a:lnTo>
                <a:lnTo>
                  <a:pt x="0" y="5575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4450" y="6810634"/>
            <a:ext cx="1088500" cy="800048"/>
          </a:xfrm>
          <a:custGeom>
            <a:avLst/>
            <a:gdLst/>
            <a:ahLst/>
            <a:cxnLst/>
            <a:rect r="r" b="b" t="t" l="l"/>
            <a:pathLst>
              <a:path h="800048" w="1088500">
                <a:moveTo>
                  <a:pt x="0" y="0"/>
                </a:moveTo>
                <a:lnTo>
                  <a:pt x="1088500" y="0"/>
                </a:lnTo>
                <a:lnTo>
                  <a:pt x="1088500" y="800048"/>
                </a:lnTo>
                <a:lnTo>
                  <a:pt x="0" y="800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40699" y="8480971"/>
            <a:ext cx="717280" cy="1032057"/>
          </a:xfrm>
          <a:custGeom>
            <a:avLst/>
            <a:gdLst/>
            <a:ahLst/>
            <a:cxnLst/>
            <a:rect r="r" b="b" t="t" l="l"/>
            <a:pathLst>
              <a:path h="1032057" w="717280">
                <a:moveTo>
                  <a:pt x="0" y="0"/>
                </a:moveTo>
                <a:lnTo>
                  <a:pt x="717280" y="0"/>
                </a:lnTo>
                <a:lnTo>
                  <a:pt x="717280" y="1032057"/>
                </a:lnTo>
                <a:lnTo>
                  <a:pt x="0" y="10320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24429" y="2212531"/>
            <a:ext cx="728269" cy="850420"/>
          </a:xfrm>
          <a:custGeom>
            <a:avLst/>
            <a:gdLst/>
            <a:ahLst/>
            <a:cxnLst/>
            <a:rect r="r" b="b" t="t" l="l"/>
            <a:pathLst>
              <a:path h="850420" w="728269">
                <a:moveTo>
                  <a:pt x="0" y="0"/>
                </a:moveTo>
                <a:lnTo>
                  <a:pt x="728269" y="0"/>
                </a:lnTo>
                <a:lnTo>
                  <a:pt x="728269" y="850421"/>
                </a:lnTo>
                <a:lnTo>
                  <a:pt x="0" y="8504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252698" y="7332154"/>
            <a:ext cx="609571" cy="640810"/>
          </a:xfrm>
          <a:custGeom>
            <a:avLst/>
            <a:gdLst/>
            <a:ahLst/>
            <a:cxnLst/>
            <a:rect r="r" b="b" t="t" l="l"/>
            <a:pathLst>
              <a:path h="640810" w="609571">
                <a:moveTo>
                  <a:pt x="0" y="0"/>
                </a:moveTo>
                <a:lnTo>
                  <a:pt x="609571" y="0"/>
                </a:lnTo>
                <a:lnTo>
                  <a:pt x="609571" y="640810"/>
                </a:lnTo>
                <a:lnTo>
                  <a:pt x="0" y="64081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4450" y="2821253"/>
            <a:ext cx="559675" cy="1197234"/>
          </a:xfrm>
          <a:custGeom>
            <a:avLst/>
            <a:gdLst/>
            <a:ahLst/>
            <a:cxnLst/>
            <a:rect r="r" b="b" t="t" l="l"/>
            <a:pathLst>
              <a:path h="1197234" w="559675">
                <a:moveTo>
                  <a:pt x="0" y="0"/>
                </a:moveTo>
                <a:lnTo>
                  <a:pt x="559675" y="0"/>
                </a:lnTo>
                <a:lnTo>
                  <a:pt x="559675" y="1197234"/>
                </a:lnTo>
                <a:lnTo>
                  <a:pt x="0" y="119723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325203" y="7391574"/>
            <a:ext cx="697851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4">
                <a:solidFill>
                  <a:srgbClr val="1F1718"/>
                </a:solidFill>
                <a:latin typeface="Noto Sans Bold"/>
              </a:rPr>
              <a:t>TEACHER: NGUYỄN HỒ DUY TRÍ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25203" y="8219986"/>
            <a:ext cx="199207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4">
                <a:solidFill>
                  <a:srgbClr val="1F1718"/>
                </a:solidFill>
                <a:latin typeface="Noto Sans Bold"/>
              </a:rPr>
              <a:t>GROUP 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483" y="4575389"/>
            <a:ext cx="5370218" cy="1811224"/>
          </a:xfrm>
          <a:custGeom>
            <a:avLst/>
            <a:gdLst/>
            <a:ahLst/>
            <a:cxnLst/>
            <a:rect r="r" b="b" t="t" l="l"/>
            <a:pathLst>
              <a:path h="1811224" w="5370218">
                <a:moveTo>
                  <a:pt x="0" y="0"/>
                </a:moveTo>
                <a:lnTo>
                  <a:pt x="5370218" y="0"/>
                </a:lnTo>
                <a:lnTo>
                  <a:pt x="5370218" y="1811224"/>
                </a:lnTo>
                <a:lnTo>
                  <a:pt x="0" y="1811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343" t="0" r="-3934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96983" y="7389607"/>
            <a:ext cx="3363252" cy="1383138"/>
          </a:xfrm>
          <a:custGeom>
            <a:avLst/>
            <a:gdLst/>
            <a:ahLst/>
            <a:cxnLst/>
            <a:rect r="r" b="b" t="t" l="l"/>
            <a:pathLst>
              <a:path h="1383138" w="3363252">
                <a:moveTo>
                  <a:pt x="0" y="0"/>
                </a:moveTo>
                <a:lnTo>
                  <a:pt x="3363252" y="0"/>
                </a:lnTo>
                <a:lnTo>
                  <a:pt x="3363252" y="1383138"/>
                </a:lnTo>
                <a:lnTo>
                  <a:pt x="0" y="1383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29612" y="2314966"/>
            <a:ext cx="5751704" cy="6332069"/>
            <a:chOff x="0" y="0"/>
            <a:chExt cx="1514852" cy="1667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4852" cy="1667705"/>
            </a:xfrm>
            <a:custGeom>
              <a:avLst/>
              <a:gdLst/>
              <a:ahLst/>
              <a:cxnLst/>
              <a:rect r="r" b="b" t="t" l="l"/>
              <a:pathLst>
                <a:path h="1667705" w="1514852">
                  <a:moveTo>
                    <a:pt x="0" y="0"/>
                  </a:moveTo>
                  <a:lnTo>
                    <a:pt x="1514852" y="0"/>
                  </a:lnTo>
                  <a:lnTo>
                    <a:pt x="1514852" y="1667705"/>
                  </a:lnTo>
                  <a:lnTo>
                    <a:pt x="0" y="1667705"/>
                  </a:lnTo>
                  <a:close/>
                </a:path>
              </a:pathLst>
            </a:custGeom>
            <a:solidFill>
              <a:srgbClr val="E6D0C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14852" cy="1705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877568" y="4945885"/>
            <a:ext cx="1756285" cy="1819984"/>
          </a:xfrm>
          <a:custGeom>
            <a:avLst/>
            <a:gdLst/>
            <a:ahLst/>
            <a:cxnLst/>
            <a:rect r="r" b="b" t="t" l="l"/>
            <a:pathLst>
              <a:path h="1819984" w="1756285">
                <a:moveTo>
                  <a:pt x="0" y="0"/>
                </a:moveTo>
                <a:lnTo>
                  <a:pt x="1756284" y="0"/>
                </a:lnTo>
                <a:lnTo>
                  <a:pt x="1756284" y="1819984"/>
                </a:lnTo>
                <a:lnTo>
                  <a:pt x="0" y="18199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42726" y="4974993"/>
            <a:ext cx="735923" cy="735923"/>
          </a:xfrm>
          <a:custGeom>
            <a:avLst/>
            <a:gdLst/>
            <a:ahLst/>
            <a:cxnLst/>
            <a:rect r="r" b="b" t="t" l="l"/>
            <a:pathLst>
              <a:path h="735923" w="735923">
                <a:moveTo>
                  <a:pt x="0" y="0"/>
                </a:moveTo>
                <a:lnTo>
                  <a:pt x="735924" y="0"/>
                </a:lnTo>
                <a:lnTo>
                  <a:pt x="735924" y="735924"/>
                </a:lnTo>
                <a:lnTo>
                  <a:pt x="0" y="735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94887" y="3675315"/>
            <a:ext cx="765348" cy="765348"/>
          </a:xfrm>
          <a:custGeom>
            <a:avLst/>
            <a:gdLst/>
            <a:ahLst/>
            <a:cxnLst/>
            <a:rect r="r" b="b" t="t" l="l"/>
            <a:pathLst>
              <a:path h="765348" w="765348">
                <a:moveTo>
                  <a:pt x="0" y="0"/>
                </a:moveTo>
                <a:lnTo>
                  <a:pt x="765348" y="0"/>
                </a:lnTo>
                <a:lnTo>
                  <a:pt x="765348" y="765348"/>
                </a:lnTo>
                <a:lnTo>
                  <a:pt x="0" y="7653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35118" y="3675315"/>
            <a:ext cx="803484" cy="803484"/>
          </a:xfrm>
          <a:custGeom>
            <a:avLst/>
            <a:gdLst/>
            <a:ahLst/>
            <a:cxnLst/>
            <a:rect r="r" b="b" t="t" l="l"/>
            <a:pathLst>
              <a:path h="803484" w="803484">
                <a:moveTo>
                  <a:pt x="0" y="0"/>
                </a:moveTo>
                <a:lnTo>
                  <a:pt x="803484" y="0"/>
                </a:lnTo>
                <a:lnTo>
                  <a:pt x="803484" y="803484"/>
                </a:lnTo>
                <a:lnTo>
                  <a:pt x="0" y="8034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52112" y="4974993"/>
            <a:ext cx="735923" cy="735923"/>
          </a:xfrm>
          <a:custGeom>
            <a:avLst/>
            <a:gdLst/>
            <a:ahLst/>
            <a:cxnLst/>
            <a:rect r="r" b="b" t="t" l="l"/>
            <a:pathLst>
              <a:path h="735923" w="735923">
                <a:moveTo>
                  <a:pt x="0" y="0"/>
                </a:moveTo>
                <a:lnTo>
                  <a:pt x="735923" y="0"/>
                </a:lnTo>
                <a:lnTo>
                  <a:pt x="735923" y="735924"/>
                </a:lnTo>
                <a:lnTo>
                  <a:pt x="0" y="735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8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80001" y="6332630"/>
            <a:ext cx="591370" cy="866477"/>
          </a:xfrm>
          <a:custGeom>
            <a:avLst/>
            <a:gdLst/>
            <a:ahLst/>
            <a:cxnLst/>
            <a:rect r="r" b="b" t="t" l="l"/>
            <a:pathLst>
              <a:path h="866477" w="591370">
                <a:moveTo>
                  <a:pt x="0" y="0"/>
                </a:moveTo>
                <a:lnTo>
                  <a:pt x="591371" y="0"/>
                </a:lnTo>
                <a:lnTo>
                  <a:pt x="591371" y="866477"/>
                </a:lnTo>
                <a:lnTo>
                  <a:pt x="0" y="8664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8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52112" y="6386613"/>
            <a:ext cx="735058" cy="820148"/>
          </a:xfrm>
          <a:custGeom>
            <a:avLst/>
            <a:gdLst/>
            <a:ahLst/>
            <a:cxnLst/>
            <a:rect r="r" b="b" t="t" l="l"/>
            <a:pathLst>
              <a:path h="820148" w="735058">
                <a:moveTo>
                  <a:pt x="0" y="0"/>
                </a:moveTo>
                <a:lnTo>
                  <a:pt x="735057" y="0"/>
                </a:lnTo>
                <a:lnTo>
                  <a:pt x="735057" y="820148"/>
                </a:lnTo>
                <a:lnTo>
                  <a:pt x="0" y="8201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80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90725" y="2757171"/>
            <a:ext cx="1052040" cy="918144"/>
          </a:xfrm>
          <a:custGeom>
            <a:avLst/>
            <a:gdLst/>
            <a:ahLst/>
            <a:cxnLst/>
            <a:rect r="r" b="b" t="t" l="l"/>
            <a:pathLst>
              <a:path h="918144" w="1052040">
                <a:moveTo>
                  <a:pt x="0" y="0"/>
                </a:moveTo>
                <a:lnTo>
                  <a:pt x="1052039" y="0"/>
                </a:lnTo>
                <a:lnTo>
                  <a:pt x="1052039" y="918144"/>
                </a:lnTo>
                <a:lnTo>
                  <a:pt x="0" y="9181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80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1483" y="4908318"/>
            <a:ext cx="5370218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000000"/>
                </a:solidFill>
                <a:latin typeface="Muli Regular"/>
              </a:rPr>
              <a:t>Attributes in the dataset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29612" y="2469672"/>
            <a:ext cx="5907855" cy="590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7404" indent="-423702" lvl="1">
              <a:lnSpc>
                <a:spcPts val="5887"/>
              </a:lnSpc>
              <a:buFont typeface="Arial"/>
              <a:buChar char="•"/>
            </a:pPr>
            <a:r>
              <a:rPr lang="en-US" sz="3924" spc="-129">
                <a:solidFill>
                  <a:srgbClr val="000000"/>
                </a:solidFill>
                <a:latin typeface="Muli Regular Bold"/>
              </a:rPr>
              <a:t>Nitrogen (N)</a:t>
            </a:r>
          </a:p>
          <a:p>
            <a:pPr marL="847404" indent="-423702" lvl="1">
              <a:lnSpc>
                <a:spcPts val="5887"/>
              </a:lnSpc>
              <a:buFont typeface="Arial"/>
              <a:buChar char="•"/>
            </a:pPr>
            <a:r>
              <a:rPr lang="en-US" sz="3924" spc="-129">
                <a:solidFill>
                  <a:srgbClr val="000000"/>
                </a:solidFill>
                <a:latin typeface="Muli Regular Bold"/>
              </a:rPr>
              <a:t>Phosphorus (P)</a:t>
            </a:r>
          </a:p>
          <a:p>
            <a:pPr marL="847404" indent="-423702" lvl="1">
              <a:lnSpc>
                <a:spcPts val="5887"/>
              </a:lnSpc>
              <a:buFont typeface="Arial"/>
              <a:buChar char="•"/>
            </a:pPr>
            <a:r>
              <a:rPr lang="en-US" sz="3924" spc="-129">
                <a:solidFill>
                  <a:srgbClr val="000000"/>
                </a:solidFill>
                <a:latin typeface="Muli Regular Bold"/>
              </a:rPr>
              <a:t>Potassium (K)</a:t>
            </a:r>
          </a:p>
          <a:p>
            <a:pPr marL="847404" indent="-423702" lvl="1">
              <a:lnSpc>
                <a:spcPts val="5887"/>
              </a:lnSpc>
              <a:buFont typeface="Arial"/>
              <a:buChar char="•"/>
            </a:pPr>
            <a:r>
              <a:rPr lang="en-US" sz="3924" spc="-129">
                <a:solidFill>
                  <a:srgbClr val="000000"/>
                </a:solidFill>
                <a:latin typeface="Muli Regular Bold"/>
              </a:rPr>
              <a:t>Temperature</a:t>
            </a:r>
          </a:p>
          <a:p>
            <a:pPr marL="847404" indent="-423702" lvl="1">
              <a:lnSpc>
                <a:spcPts val="5887"/>
              </a:lnSpc>
              <a:buFont typeface="Arial"/>
              <a:buChar char="•"/>
            </a:pPr>
            <a:r>
              <a:rPr lang="en-US" sz="3924" spc="-129">
                <a:solidFill>
                  <a:srgbClr val="000000"/>
                </a:solidFill>
                <a:latin typeface="Muli Regular Bold"/>
              </a:rPr>
              <a:t>Humidity</a:t>
            </a:r>
          </a:p>
          <a:p>
            <a:pPr marL="847404" indent="-423702" lvl="1">
              <a:lnSpc>
                <a:spcPts val="5887"/>
              </a:lnSpc>
              <a:buFont typeface="Arial"/>
              <a:buChar char="•"/>
            </a:pPr>
            <a:r>
              <a:rPr lang="en-US" sz="3924" spc="-129">
                <a:solidFill>
                  <a:srgbClr val="000000"/>
                </a:solidFill>
                <a:latin typeface="Muli Regular Bold"/>
              </a:rPr>
              <a:t>PH value</a:t>
            </a:r>
          </a:p>
          <a:p>
            <a:pPr marL="847404" indent="-423702" lvl="1">
              <a:lnSpc>
                <a:spcPts val="5887"/>
              </a:lnSpc>
              <a:buFont typeface="Arial"/>
              <a:buChar char="•"/>
            </a:pPr>
            <a:r>
              <a:rPr lang="en-US" sz="3924" spc="-129">
                <a:solidFill>
                  <a:srgbClr val="000000"/>
                </a:solidFill>
                <a:latin typeface="Muli Regular Bold"/>
              </a:rPr>
              <a:t>Rainfall</a:t>
            </a:r>
          </a:p>
          <a:p>
            <a:pPr marL="847404" indent="-423702" lvl="1">
              <a:lnSpc>
                <a:spcPts val="5887"/>
              </a:lnSpc>
              <a:buFont typeface="Arial"/>
              <a:buChar char="•"/>
            </a:pPr>
            <a:r>
              <a:rPr lang="en-US" sz="3924" spc="-129">
                <a:solidFill>
                  <a:srgbClr val="000000"/>
                </a:solidFill>
                <a:latin typeface="Muli Regular Bold"/>
              </a:rPr>
              <a:t>Crop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EXPLORATION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EXPLORATION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5384" y="4599163"/>
            <a:ext cx="5370218" cy="1811224"/>
          </a:xfrm>
          <a:custGeom>
            <a:avLst/>
            <a:gdLst/>
            <a:ahLst/>
            <a:cxnLst/>
            <a:rect r="r" b="b" t="t" l="l"/>
            <a:pathLst>
              <a:path h="1811224" w="5370218">
                <a:moveTo>
                  <a:pt x="0" y="0"/>
                </a:moveTo>
                <a:lnTo>
                  <a:pt x="5370219" y="0"/>
                </a:lnTo>
                <a:lnTo>
                  <a:pt x="5370219" y="1811223"/>
                </a:lnTo>
                <a:lnTo>
                  <a:pt x="0" y="1811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9343" t="0" r="-393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5384" y="4650021"/>
            <a:ext cx="5370218" cy="116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Description about data attributes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05943" y="2110020"/>
            <a:ext cx="3190127" cy="7975195"/>
            <a:chOff x="0" y="0"/>
            <a:chExt cx="682275" cy="17056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2275" cy="1705662"/>
            </a:xfrm>
            <a:custGeom>
              <a:avLst/>
              <a:gdLst/>
              <a:ahLst/>
              <a:cxnLst/>
              <a:rect r="r" b="b" t="t" l="l"/>
              <a:pathLst>
                <a:path h="1705662" w="682275">
                  <a:moveTo>
                    <a:pt x="0" y="0"/>
                  </a:moveTo>
                  <a:lnTo>
                    <a:pt x="682275" y="0"/>
                  </a:lnTo>
                  <a:lnTo>
                    <a:pt x="682275" y="1705662"/>
                  </a:lnTo>
                  <a:lnTo>
                    <a:pt x="0" y="1705662"/>
                  </a:lnTo>
                  <a:close/>
                </a:path>
              </a:pathLst>
            </a:custGeom>
            <a:solidFill>
              <a:srgbClr val="FEFFF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671738" y="2145572"/>
            <a:ext cx="1843292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000000"/>
                </a:solidFill>
                <a:latin typeface="TT Commons Pro Bold"/>
              </a:rPr>
              <a:t>Attribute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096070" y="2110020"/>
            <a:ext cx="7529606" cy="7975195"/>
            <a:chOff x="0" y="0"/>
            <a:chExt cx="1610363" cy="17056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0363" cy="1705662"/>
            </a:xfrm>
            <a:custGeom>
              <a:avLst/>
              <a:gdLst/>
              <a:ahLst/>
              <a:cxnLst/>
              <a:rect r="r" b="b" t="t" l="l"/>
              <a:pathLst>
                <a:path h="1705662" w="1610363">
                  <a:moveTo>
                    <a:pt x="0" y="0"/>
                  </a:moveTo>
                  <a:lnTo>
                    <a:pt x="1610363" y="0"/>
                  </a:lnTo>
                  <a:lnTo>
                    <a:pt x="1610363" y="1705662"/>
                  </a:lnTo>
                  <a:lnTo>
                    <a:pt x="0" y="1705662"/>
                  </a:lnTo>
                  <a:close/>
                </a:path>
              </a:pathLst>
            </a:custGeom>
            <a:solidFill>
              <a:srgbClr val="F6E4B6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6918991" y="6640377"/>
            <a:ext cx="10577863" cy="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6899317" y="4687023"/>
            <a:ext cx="10597537" cy="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6912467" y="3783242"/>
            <a:ext cx="10584387" cy="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6905943" y="2841101"/>
            <a:ext cx="10590911" cy="0"/>
          </a:xfrm>
          <a:prstGeom prst="line">
            <a:avLst/>
          </a:prstGeom>
          <a:ln cap="flat" w="762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2816064" y="2145572"/>
            <a:ext cx="2294171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000000"/>
                </a:solidFill>
                <a:latin typeface="TT Commons Pro Bold"/>
              </a:rPr>
              <a:t>Description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6918991" y="7510810"/>
            <a:ext cx="10577863" cy="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6918991" y="8579318"/>
            <a:ext cx="10577863" cy="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0">
            <a:off x="6899266" y="9292246"/>
            <a:ext cx="10597588" cy="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7549598" y="3030562"/>
            <a:ext cx="2087573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49598" y="3934344"/>
            <a:ext cx="2087573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40073" y="4838232"/>
            <a:ext cx="2087573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9014" y="5838682"/>
            <a:ext cx="2589690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Temperature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92881" y="6775454"/>
            <a:ext cx="1781956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Humidity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15339" y="7744924"/>
            <a:ext cx="571336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64010" y="8550743"/>
            <a:ext cx="1458748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Rainfall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56657" y="9368331"/>
            <a:ext cx="1131460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Label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34195" y="3030562"/>
            <a:ext cx="6307261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Ratio of Nitrogen content in soil</a:t>
            </a:r>
          </a:p>
        </p:txBody>
      </p:sp>
      <p:sp>
        <p:nvSpPr>
          <p:cNvPr name="AutoShape 29" id="29"/>
          <p:cNvSpPr/>
          <p:nvPr/>
        </p:nvSpPr>
        <p:spPr>
          <a:xfrm rot="0">
            <a:off x="6918991" y="5638657"/>
            <a:ext cx="10577863" cy="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0334195" y="3935642"/>
            <a:ext cx="7162659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Ratio of Phosphorous content in soil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34195" y="4862700"/>
            <a:ext cx="6587982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Ratio of Potassium content in soil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34195" y="5838682"/>
            <a:ext cx="6160296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Temperature in degree Celsius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34195" y="6775454"/>
            <a:ext cx="4356109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Relative humidity in %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34195" y="7744924"/>
            <a:ext cx="3772553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Ph value of the soil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34195" y="8550743"/>
            <a:ext cx="2799285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Rainfall in mm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34195" y="9368331"/>
            <a:ext cx="2241776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Crop name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884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0523" y="4673770"/>
            <a:ext cx="3970596" cy="1339171"/>
          </a:xfrm>
          <a:custGeom>
            <a:avLst/>
            <a:gdLst/>
            <a:ahLst/>
            <a:cxnLst/>
            <a:rect r="r" b="b" t="t" l="l"/>
            <a:pathLst>
              <a:path h="1339171" w="3970596">
                <a:moveTo>
                  <a:pt x="0" y="0"/>
                </a:moveTo>
                <a:lnTo>
                  <a:pt x="3970597" y="0"/>
                </a:lnTo>
                <a:lnTo>
                  <a:pt x="3970597" y="1339170"/>
                </a:lnTo>
                <a:lnTo>
                  <a:pt x="0" y="1339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9343" t="0" r="-3934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29217" y="2092439"/>
            <a:ext cx="9774558" cy="8194561"/>
          </a:xfrm>
          <a:custGeom>
            <a:avLst/>
            <a:gdLst/>
            <a:ahLst/>
            <a:cxnLst/>
            <a:rect r="r" b="b" t="t" l="l"/>
            <a:pathLst>
              <a:path h="8194561" w="9774558">
                <a:moveTo>
                  <a:pt x="0" y="0"/>
                </a:moveTo>
                <a:lnTo>
                  <a:pt x="9774558" y="0"/>
                </a:lnTo>
                <a:lnTo>
                  <a:pt x="9774558" y="8194561"/>
                </a:lnTo>
                <a:lnTo>
                  <a:pt x="0" y="819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54226" y="4775517"/>
            <a:ext cx="4103190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Missing value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8516" y="2771288"/>
            <a:ext cx="5560884" cy="1559212"/>
            <a:chOff x="0" y="0"/>
            <a:chExt cx="1464595" cy="4106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4595" cy="410657"/>
            </a:xfrm>
            <a:custGeom>
              <a:avLst/>
              <a:gdLst/>
              <a:ahLst/>
              <a:cxnLst/>
              <a:rect r="r" b="b" t="t" l="l"/>
              <a:pathLst>
                <a:path h="410657" w="1464595">
                  <a:moveTo>
                    <a:pt x="0" y="0"/>
                  </a:moveTo>
                  <a:lnTo>
                    <a:pt x="1464595" y="0"/>
                  </a:lnTo>
                  <a:lnTo>
                    <a:pt x="1464595" y="410657"/>
                  </a:lnTo>
                  <a:lnTo>
                    <a:pt x="0" y="410657"/>
                  </a:lnTo>
                  <a:close/>
                </a:path>
              </a:pathLst>
            </a:custGeom>
            <a:solidFill>
              <a:srgbClr val="FEFFFE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64595" cy="45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98516" y="5222382"/>
            <a:ext cx="5560884" cy="4600373"/>
            <a:chOff x="0" y="0"/>
            <a:chExt cx="1464595" cy="12116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4595" cy="1211621"/>
            </a:xfrm>
            <a:custGeom>
              <a:avLst/>
              <a:gdLst/>
              <a:ahLst/>
              <a:cxnLst/>
              <a:rect r="r" b="b" t="t" l="l"/>
              <a:pathLst>
                <a:path h="1211621" w="1464595">
                  <a:moveTo>
                    <a:pt x="0" y="0"/>
                  </a:moveTo>
                  <a:lnTo>
                    <a:pt x="1464595" y="0"/>
                  </a:lnTo>
                  <a:lnTo>
                    <a:pt x="1464595" y="1211621"/>
                  </a:lnTo>
                  <a:lnTo>
                    <a:pt x="0" y="1211621"/>
                  </a:lnTo>
                  <a:close/>
                </a:path>
              </a:pathLst>
            </a:custGeom>
            <a:solidFill>
              <a:srgbClr val="FEFFFE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64595" cy="125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8035143" y="6036458"/>
            <a:ext cx="1256013" cy="2901390"/>
          </a:xfrm>
          <a:custGeom>
            <a:avLst/>
            <a:gdLst/>
            <a:ahLst/>
            <a:cxnLst/>
            <a:rect r="r" b="b" t="t" l="l"/>
            <a:pathLst>
              <a:path h="2901390" w="1256013">
                <a:moveTo>
                  <a:pt x="0" y="0"/>
                </a:moveTo>
                <a:lnTo>
                  <a:pt x="1256013" y="0"/>
                </a:lnTo>
                <a:lnTo>
                  <a:pt x="1256013" y="2901390"/>
                </a:lnTo>
                <a:lnTo>
                  <a:pt x="0" y="290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966898" y="2771288"/>
            <a:ext cx="3177665" cy="1095580"/>
            <a:chOff x="0" y="0"/>
            <a:chExt cx="836916" cy="2885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6916" cy="288548"/>
            </a:xfrm>
            <a:custGeom>
              <a:avLst/>
              <a:gdLst/>
              <a:ahLst/>
              <a:cxnLst/>
              <a:rect r="r" b="b" t="t" l="l"/>
              <a:pathLst>
                <a:path h="288548" w="836916">
                  <a:moveTo>
                    <a:pt x="0" y="0"/>
                  </a:moveTo>
                  <a:lnTo>
                    <a:pt x="836916" y="0"/>
                  </a:lnTo>
                  <a:lnTo>
                    <a:pt x="836916" y="288548"/>
                  </a:lnTo>
                  <a:lnTo>
                    <a:pt x="0" y="288548"/>
                  </a:lnTo>
                  <a:close/>
                </a:path>
              </a:pathLst>
            </a:custGeom>
            <a:solidFill>
              <a:srgbClr val="EF883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36916" cy="336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66898" y="4414657"/>
            <a:ext cx="3177665" cy="1388265"/>
            <a:chOff x="0" y="0"/>
            <a:chExt cx="836916" cy="3656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6916" cy="365634"/>
            </a:xfrm>
            <a:custGeom>
              <a:avLst/>
              <a:gdLst/>
              <a:ahLst/>
              <a:cxnLst/>
              <a:rect r="r" b="b" t="t" l="l"/>
              <a:pathLst>
                <a:path h="365634" w="836916">
                  <a:moveTo>
                    <a:pt x="0" y="0"/>
                  </a:moveTo>
                  <a:lnTo>
                    <a:pt x="836916" y="0"/>
                  </a:lnTo>
                  <a:lnTo>
                    <a:pt x="836916" y="365634"/>
                  </a:lnTo>
                  <a:lnTo>
                    <a:pt x="0" y="365634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36916" cy="432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1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66898" y="6171425"/>
            <a:ext cx="3177665" cy="2645760"/>
            <a:chOff x="0" y="0"/>
            <a:chExt cx="836916" cy="6968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36916" cy="696826"/>
            </a:xfrm>
            <a:custGeom>
              <a:avLst/>
              <a:gdLst/>
              <a:ahLst/>
              <a:cxnLst/>
              <a:rect r="r" b="b" t="t" l="l"/>
              <a:pathLst>
                <a:path h="696826" w="836916">
                  <a:moveTo>
                    <a:pt x="0" y="0"/>
                  </a:moveTo>
                  <a:lnTo>
                    <a:pt x="836916" y="0"/>
                  </a:lnTo>
                  <a:lnTo>
                    <a:pt x="836916" y="696826"/>
                  </a:lnTo>
                  <a:lnTo>
                    <a:pt x="0" y="696826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36916" cy="763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1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66898" y="9171383"/>
            <a:ext cx="3177665" cy="651372"/>
            <a:chOff x="0" y="0"/>
            <a:chExt cx="836916" cy="1715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36916" cy="171555"/>
            </a:xfrm>
            <a:custGeom>
              <a:avLst/>
              <a:gdLst/>
              <a:ahLst/>
              <a:cxnLst/>
              <a:rect r="r" b="b" t="t" l="l"/>
              <a:pathLst>
                <a:path h="171555" w="836916">
                  <a:moveTo>
                    <a:pt x="0" y="0"/>
                  </a:moveTo>
                  <a:lnTo>
                    <a:pt x="836916" y="0"/>
                  </a:lnTo>
                  <a:lnTo>
                    <a:pt x="836916" y="171555"/>
                  </a:lnTo>
                  <a:lnTo>
                    <a:pt x="0" y="171555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836916" cy="238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1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354238" y="2771288"/>
            <a:ext cx="3177665" cy="1095580"/>
            <a:chOff x="0" y="0"/>
            <a:chExt cx="836916" cy="2885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36916" cy="288548"/>
            </a:xfrm>
            <a:custGeom>
              <a:avLst/>
              <a:gdLst/>
              <a:ahLst/>
              <a:cxnLst/>
              <a:rect r="r" b="b" t="t" l="l"/>
              <a:pathLst>
                <a:path h="288548" w="836916">
                  <a:moveTo>
                    <a:pt x="0" y="0"/>
                  </a:moveTo>
                  <a:lnTo>
                    <a:pt x="836916" y="0"/>
                  </a:lnTo>
                  <a:lnTo>
                    <a:pt x="836916" y="288548"/>
                  </a:lnTo>
                  <a:lnTo>
                    <a:pt x="0" y="288548"/>
                  </a:lnTo>
                  <a:close/>
                </a:path>
              </a:pathLst>
            </a:custGeom>
            <a:solidFill>
              <a:srgbClr val="EF883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36916" cy="336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354238" y="4414657"/>
            <a:ext cx="3177665" cy="1388265"/>
            <a:chOff x="0" y="0"/>
            <a:chExt cx="836916" cy="36563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36916" cy="365634"/>
            </a:xfrm>
            <a:custGeom>
              <a:avLst/>
              <a:gdLst/>
              <a:ahLst/>
              <a:cxnLst/>
              <a:rect r="r" b="b" t="t" l="l"/>
              <a:pathLst>
                <a:path h="365634" w="836916">
                  <a:moveTo>
                    <a:pt x="0" y="0"/>
                  </a:moveTo>
                  <a:lnTo>
                    <a:pt x="836916" y="0"/>
                  </a:lnTo>
                  <a:lnTo>
                    <a:pt x="836916" y="365634"/>
                  </a:lnTo>
                  <a:lnTo>
                    <a:pt x="0" y="365634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836916" cy="432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1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354238" y="6171425"/>
            <a:ext cx="3177665" cy="2645760"/>
            <a:chOff x="0" y="0"/>
            <a:chExt cx="836916" cy="6968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36916" cy="696826"/>
            </a:xfrm>
            <a:custGeom>
              <a:avLst/>
              <a:gdLst/>
              <a:ahLst/>
              <a:cxnLst/>
              <a:rect r="r" b="b" t="t" l="l"/>
              <a:pathLst>
                <a:path h="696826" w="836916">
                  <a:moveTo>
                    <a:pt x="0" y="0"/>
                  </a:moveTo>
                  <a:lnTo>
                    <a:pt x="836916" y="0"/>
                  </a:lnTo>
                  <a:lnTo>
                    <a:pt x="836916" y="696826"/>
                  </a:lnTo>
                  <a:lnTo>
                    <a:pt x="0" y="696826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836916" cy="763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1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354238" y="9171383"/>
            <a:ext cx="3177665" cy="651372"/>
            <a:chOff x="0" y="0"/>
            <a:chExt cx="836916" cy="1715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36916" cy="171555"/>
            </a:xfrm>
            <a:custGeom>
              <a:avLst/>
              <a:gdLst/>
              <a:ahLst/>
              <a:cxnLst/>
              <a:rect r="r" b="b" t="t" l="l"/>
              <a:pathLst>
                <a:path h="171555" w="836916">
                  <a:moveTo>
                    <a:pt x="0" y="0"/>
                  </a:moveTo>
                  <a:lnTo>
                    <a:pt x="836916" y="0"/>
                  </a:lnTo>
                  <a:lnTo>
                    <a:pt x="836916" y="171555"/>
                  </a:lnTo>
                  <a:lnTo>
                    <a:pt x="0" y="171555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836916" cy="238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17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984351" y="2936429"/>
            <a:ext cx="5189214" cy="116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Numbers of missing value in each columns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16192" y="5460585"/>
            <a:ext cx="4857374" cy="411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Humidity ---------- 32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Temperature ------ 30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PH ----------------- 30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Rainfall ------------ 26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Label -------------- 20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K ------------------ 3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 ------------------ 1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652241" y="2936429"/>
            <a:ext cx="2056643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EFFFE"/>
                </a:solidFill>
                <a:latin typeface="TT Commons Pro Bold"/>
              </a:rPr>
              <a:t>Features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25878" y="4494325"/>
            <a:ext cx="326363" cy="116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K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2385" y="6282138"/>
            <a:ext cx="2546692" cy="234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Humidity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Temperature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PH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Rainfall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325878" y="9177880"/>
            <a:ext cx="1174017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Label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769054" y="2936429"/>
            <a:ext cx="2327170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EFFFE"/>
                </a:solidFill>
                <a:latin typeface="TT Commons Pro Bold"/>
              </a:rPr>
              <a:t>Imputation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161334" y="4494325"/>
            <a:ext cx="1658045" cy="116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Impute 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with "0"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384063" y="7167963"/>
            <a:ext cx="1118015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Mean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379705" y="9177880"/>
            <a:ext cx="1221302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Mode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29192" y="1343786"/>
            <a:ext cx="10158783" cy="8734005"/>
          </a:xfrm>
          <a:custGeom>
            <a:avLst/>
            <a:gdLst/>
            <a:ahLst/>
            <a:cxnLst/>
            <a:rect r="r" b="b" t="t" l="l"/>
            <a:pathLst>
              <a:path h="8734005" w="10158783">
                <a:moveTo>
                  <a:pt x="0" y="0"/>
                </a:moveTo>
                <a:lnTo>
                  <a:pt x="10158783" y="0"/>
                </a:lnTo>
                <a:lnTo>
                  <a:pt x="10158783" y="8734005"/>
                </a:lnTo>
                <a:lnTo>
                  <a:pt x="0" y="8734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3779" y="5105400"/>
            <a:ext cx="4954470" cy="1671003"/>
          </a:xfrm>
          <a:custGeom>
            <a:avLst/>
            <a:gdLst/>
            <a:ahLst/>
            <a:cxnLst/>
            <a:rect r="r" b="b" t="t" l="l"/>
            <a:pathLst>
              <a:path h="1671003" w="4954470">
                <a:moveTo>
                  <a:pt x="0" y="0"/>
                </a:moveTo>
                <a:lnTo>
                  <a:pt x="4954470" y="0"/>
                </a:lnTo>
                <a:lnTo>
                  <a:pt x="4954470" y="1671003"/>
                </a:lnTo>
                <a:lnTo>
                  <a:pt x="0" y="1671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9343" t="0" r="-3934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49704" y="5391599"/>
            <a:ext cx="5068545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Distribution of variables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307713" y="8301700"/>
            <a:ext cx="5672574" cy="1913200"/>
          </a:xfrm>
          <a:custGeom>
            <a:avLst/>
            <a:gdLst/>
            <a:ahLst/>
            <a:cxnLst/>
            <a:rect r="r" b="b" t="t" l="l"/>
            <a:pathLst>
              <a:path h="1913200" w="5672574">
                <a:moveTo>
                  <a:pt x="0" y="0"/>
                </a:moveTo>
                <a:lnTo>
                  <a:pt x="5672574" y="0"/>
                </a:lnTo>
                <a:lnTo>
                  <a:pt x="5672574" y="1913200"/>
                </a:lnTo>
                <a:lnTo>
                  <a:pt x="0" y="1913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9343" t="0" r="-3934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2356" y="3818958"/>
            <a:ext cx="17523288" cy="3214631"/>
          </a:xfrm>
          <a:custGeom>
            <a:avLst/>
            <a:gdLst/>
            <a:ahLst/>
            <a:cxnLst/>
            <a:rect r="r" b="b" t="t" l="l"/>
            <a:pathLst>
              <a:path h="3214631" w="17523288">
                <a:moveTo>
                  <a:pt x="0" y="0"/>
                </a:moveTo>
                <a:lnTo>
                  <a:pt x="17523288" y="0"/>
                </a:lnTo>
                <a:lnTo>
                  <a:pt x="17523288" y="3214631"/>
                </a:lnTo>
                <a:lnTo>
                  <a:pt x="0" y="3214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58891" y="8686595"/>
            <a:ext cx="5370218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Visualizing 'label' attribute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8144" y="2561668"/>
            <a:ext cx="16431711" cy="5600855"/>
          </a:xfrm>
          <a:custGeom>
            <a:avLst/>
            <a:gdLst/>
            <a:ahLst/>
            <a:cxnLst/>
            <a:rect r="r" b="b" t="t" l="l"/>
            <a:pathLst>
              <a:path h="5600855" w="16431711">
                <a:moveTo>
                  <a:pt x="0" y="0"/>
                </a:moveTo>
                <a:lnTo>
                  <a:pt x="16431712" y="0"/>
                </a:lnTo>
                <a:lnTo>
                  <a:pt x="16431712" y="5600856"/>
                </a:lnTo>
                <a:lnTo>
                  <a:pt x="0" y="5600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94665" y="8760520"/>
            <a:ext cx="8517282" cy="986033"/>
            <a:chOff x="0" y="0"/>
            <a:chExt cx="2243235" cy="259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3235" cy="259696"/>
            </a:xfrm>
            <a:custGeom>
              <a:avLst/>
              <a:gdLst/>
              <a:ahLst/>
              <a:cxnLst/>
              <a:rect r="r" b="b" t="t" l="l"/>
              <a:pathLst>
                <a:path h="259696" w="2243235">
                  <a:moveTo>
                    <a:pt x="0" y="0"/>
                  </a:moveTo>
                  <a:lnTo>
                    <a:pt x="2243235" y="0"/>
                  </a:lnTo>
                  <a:lnTo>
                    <a:pt x="2243235" y="259696"/>
                  </a:lnTo>
                  <a:lnTo>
                    <a:pt x="0" y="259696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43235" cy="30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574380" y="8934347"/>
            <a:ext cx="9139241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Pairing 'N' attribute with 'label' attribute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93540" y="2989203"/>
            <a:ext cx="12777915" cy="5726306"/>
          </a:xfrm>
          <a:custGeom>
            <a:avLst/>
            <a:gdLst/>
            <a:ahLst/>
            <a:cxnLst/>
            <a:rect r="r" b="b" t="t" l="l"/>
            <a:pathLst>
              <a:path h="5726306" w="12777915">
                <a:moveTo>
                  <a:pt x="0" y="0"/>
                </a:moveTo>
                <a:lnTo>
                  <a:pt x="12777915" y="0"/>
                </a:lnTo>
                <a:lnTo>
                  <a:pt x="12777915" y="5726307"/>
                </a:lnTo>
                <a:lnTo>
                  <a:pt x="0" y="5726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7529" y="2593865"/>
            <a:ext cx="16441771" cy="5604284"/>
          </a:xfrm>
          <a:custGeom>
            <a:avLst/>
            <a:gdLst/>
            <a:ahLst/>
            <a:cxnLst/>
            <a:rect r="r" b="b" t="t" l="l"/>
            <a:pathLst>
              <a:path h="5604284" w="16441771">
                <a:moveTo>
                  <a:pt x="0" y="0"/>
                </a:moveTo>
                <a:lnTo>
                  <a:pt x="16441771" y="0"/>
                </a:lnTo>
                <a:lnTo>
                  <a:pt x="16441771" y="5604284"/>
                </a:lnTo>
                <a:lnTo>
                  <a:pt x="0" y="560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94665" y="8765284"/>
            <a:ext cx="8517282" cy="986033"/>
            <a:chOff x="0" y="0"/>
            <a:chExt cx="2243235" cy="259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3235" cy="259696"/>
            </a:xfrm>
            <a:custGeom>
              <a:avLst/>
              <a:gdLst/>
              <a:ahLst/>
              <a:cxnLst/>
              <a:rect r="r" b="b" t="t" l="l"/>
              <a:pathLst>
                <a:path h="259696" w="2243235">
                  <a:moveTo>
                    <a:pt x="0" y="0"/>
                  </a:moveTo>
                  <a:lnTo>
                    <a:pt x="2243235" y="0"/>
                  </a:lnTo>
                  <a:lnTo>
                    <a:pt x="2243235" y="259696"/>
                  </a:lnTo>
                  <a:lnTo>
                    <a:pt x="0" y="259696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43235" cy="30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574380" y="8939110"/>
            <a:ext cx="9139241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Pairing 'P' attribute with 'label' attribute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50504" y="2947036"/>
            <a:ext cx="12786991" cy="5750363"/>
          </a:xfrm>
          <a:custGeom>
            <a:avLst/>
            <a:gdLst/>
            <a:ahLst/>
            <a:cxnLst/>
            <a:rect r="r" b="b" t="t" l="l"/>
            <a:pathLst>
              <a:path h="5750363" w="12786991">
                <a:moveTo>
                  <a:pt x="0" y="0"/>
                </a:moveTo>
                <a:lnTo>
                  <a:pt x="12786992" y="0"/>
                </a:lnTo>
                <a:lnTo>
                  <a:pt x="12786992" y="5750362"/>
                </a:lnTo>
                <a:lnTo>
                  <a:pt x="0" y="5750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9188" y="4119966"/>
            <a:ext cx="2978535" cy="3147725"/>
          </a:xfrm>
          <a:custGeom>
            <a:avLst/>
            <a:gdLst/>
            <a:ahLst/>
            <a:cxnLst/>
            <a:rect r="r" b="b" t="t" l="l"/>
            <a:pathLst>
              <a:path h="3147725" w="2978535">
                <a:moveTo>
                  <a:pt x="0" y="0"/>
                </a:moveTo>
                <a:lnTo>
                  <a:pt x="2978534" y="0"/>
                </a:lnTo>
                <a:lnTo>
                  <a:pt x="2978534" y="3147725"/>
                </a:lnTo>
                <a:lnTo>
                  <a:pt x="0" y="314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31740" y="4389023"/>
            <a:ext cx="2153429" cy="2224062"/>
            <a:chOff x="0" y="0"/>
            <a:chExt cx="6350000" cy="6558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04845" t="0" r="-1048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475830" y="4119966"/>
            <a:ext cx="2978535" cy="3147725"/>
          </a:xfrm>
          <a:custGeom>
            <a:avLst/>
            <a:gdLst/>
            <a:ahLst/>
            <a:cxnLst/>
            <a:rect r="r" b="b" t="t" l="l"/>
            <a:pathLst>
              <a:path h="3147725" w="2978535">
                <a:moveTo>
                  <a:pt x="0" y="0"/>
                </a:moveTo>
                <a:lnTo>
                  <a:pt x="2978535" y="0"/>
                </a:lnTo>
                <a:lnTo>
                  <a:pt x="2978535" y="3147725"/>
                </a:lnTo>
                <a:lnTo>
                  <a:pt x="0" y="314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888383" y="4389023"/>
            <a:ext cx="2153429" cy="2224062"/>
            <a:chOff x="0" y="0"/>
            <a:chExt cx="6350000" cy="6558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0969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833635" y="4119966"/>
            <a:ext cx="2978535" cy="3147725"/>
          </a:xfrm>
          <a:custGeom>
            <a:avLst/>
            <a:gdLst/>
            <a:ahLst/>
            <a:cxnLst/>
            <a:rect r="r" b="b" t="t" l="l"/>
            <a:pathLst>
              <a:path h="3147725" w="2978535">
                <a:moveTo>
                  <a:pt x="0" y="0"/>
                </a:moveTo>
                <a:lnTo>
                  <a:pt x="2978535" y="0"/>
                </a:lnTo>
                <a:lnTo>
                  <a:pt x="2978535" y="3147725"/>
                </a:lnTo>
                <a:lnTo>
                  <a:pt x="0" y="314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246188" y="4389023"/>
            <a:ext cx="2153429" cy="2224062"/>
            <a:chOff x="0" y="0"/>
            <a:chExt cx="6350000" cy="65582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04328" t="0" r="-105362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190278" y="4119966"/>
            <a:ext cx="2978535" cy="3147725"/>
          </a:xfrm>
          <a:custGeom>
            <a:avLst/>
            <a:gdLst/>
            <a:ahLst/>
            <a:cxnLst/>
            <a:rect r="r" b="b" t="t" l="l"/>
            <a:pathLst>
              <a:path h="3147725" w="2978535">
                <a:moveTo>
                  <a:pt x="0" y="0"/>
                </a:moveTo>
                <a:lnTo>
                  <a:pt x="2978535" y="0"/>
                </a:lnTo>
                <a:lnTo>
                  <a:pt x="2978535" y="3147725"/>
                </a:lnTo>
                <a:lnTo>
                  <a:pt x="0" y="314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602830" y="4389023"/>
            <a:ext cx="2153429" cy="2224062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rgbClr val="CB6CE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12559" y="7069253"/>
            <a:ext cx="319179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43">
                <a:solidFill>
                  <a:srgbClr val="312F30"/>
                </a:solidFill>
                <a:latin typeface="TT Commons Pro Bold"/>
              </a:rPr>
              <a:t>LÊ TRỊNH THANH THÚY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9188" y="7508673"/>
            <a:ext cx="29785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0">
                <a:solidFill>
                  <a:srgbClr val="312F30"/>
                </a:solidFill>
                <a:latin typeface="TT Commons Pro"/>
              </a:rPr>
              <a:t>19522325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9633303">
            <a:off x="14240956" y="-1323369"/>
            <a:ext cx="4356642" cy="4356642"/>
          </a:xfrm>
          <a:custGeom>
            <a:avLst/>
            <a:gdLst/>
            <a:ahLst/>
            <a:cxnLst/>
            <a:rect r="r" b="b" t="t" l="l"/>
            <a:pathLst>
              <a:path h="4356642" w="4356642">
                <a:moveTo>
                  <a:pt x="0" y="0"/>
                </a:moveTo>
                <a:lnTo>
                  <a:pt x="4356642" y="0"/>
                </a:lnTo>
                <a:lnTo>
                  <a:pt x="4356642" y="4356642"/>
                </a:lnTo>
                <a:lnTo>
                  <a:pt x="0" y="4356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507878" y="427745"/>
            <a:ext cx="998073" cy="998073"/>
          </a:xfrm>
          <a:custGeom>
            <a:avLst/>
            <a:gdLst/>
            <a:ahLst/>
            <a:cxnLst/>
            <a:rect r="r" b="b" t="t" l="l"/>
            <a:pathLst>
              <a:path h="998073" w="998073">
                <a:moveTo>
                  <a:pt x="0" y="0"/>
                </a:moveTo>
                <a:lnTo>
                  <a:pt x="998073" y="0"/>
                </a:lnTo>
                <a:lnTo>
                  <a:pt x="998073" y="998073"/>
                </a:lnTo>
                <a:lnTo>
                  <a:pt x="0" y="9980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9633303">
            <a:off x="-646581" y="7659958"/>
            <a:ext cx="4356642" cy="4356642"/>
          </a:xfrm>
          <a:custGeom>
            <a:avLst/>
            <a:gdLst/>
            <a:ahLst/>
            <a:cxnLst/>
            <a:rect r="r" b="b" t="t" l="l"/>
            <a:pathLst>
              <a:path h="4356642" w="4356642">
                <a:moveTo>
                  <a:pt x="0" y="0"/>
                </a:moveTo>
                <a:lnTo>
                  <a:pt x="4356642" y="0"/>
                </a:lnTo>
                <a:lnTo>
                  <a:pt x="4356642" y="4356642"/>
                </a:lnTo>
                <a:lnTo>
                  <a:pt x="0" y="4356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9633303">
            <a:off x="-503006" y="8644833"/>
            <a:ext cx="998073" cy="998073"/>
          </a:xfrm>
          <a:custGeom>
            <a:avLst/>
            <a:gdLst/>
            <a:ahLst/>
            <a:cxnLst/>
            <a:rect r="r" b="b" t="t" l="l"/>
            <a:pathLst>
              <a:path h="998073" w="998073">
                <a:moveTo>
                  <a:pt x="0" y="0"/>
                </a:moveTo>
                <a:lnTo>
                  <a:pt x="998073" y="0"/>
                </a:lnTo>
                <a:lnTo>
                  <a:pt x="998073" y="998073"/>
                </a:lnTo>
                <a:lnTo>
                  <a:pt x="0" y="9980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4602870" y="4407727"/>
            <a:ext cx="2153429" cy="2224062"/>
            <a:chOff x="0" y="0"/>
            <a:chExt cx="6350000" cy="65582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0969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5031052" y="2348316"/>
            <a:ext cx="822589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B46133"/>
                </a:solidFill>
                <a:latin typeface="TT Commons Pro Bold"/>
              </a:rPr>
              <a:t>Team Introduction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75830" y="7069253"/>
            <a:ext cx="297853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43">
                <a:solidFill>
                  <a:srgbClr val="312F30"/>
                </a:solidFill>
                <a:latin typeface="TT Commons Pro Bold"/>
              </a:rPr>
              <a:t>HỒ THỊ HẰNG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75830" y="7508673"/>
            <a:ext cx="29785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0">
                <a:solidFill>
                  <a:srgbClr val="312F30"/>
                </a:solidFill>
                <a:latin typeface="TT Commons Pro"/>
              </a:rPr>
              <a:t>20521285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33635" y="7069253"/>
            <a:ext cx="297853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43">
                <a:solidFill>
                  <a:srgbClr val="312F30"/>
                </a:solidFill>
                <a:latin typeface="TT Commons Pro Bold"/>
              </a:rPr>
              <a:t>LÊ THỊ NGỌC HẢO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33635" y="7508673"/>
            <a:ext cx="29785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0">
                <a:solidFill>
                  <a:srgbClr val="312F30"/>
                </a:solidFill>
                <a:latin typeface="TT Commons Pro"/>
              </a:rPr>
              <a:t>20521292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90278" y="7069253"/>
            <a:ext cx="297853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43">
                <a:solidFill>
                  <a:srgbClr val="312F30"/>
                </a:solidFill>
                <a:latin typeface="TT Commons Pro Bold"/>
              </a:rPr>
              <a:t>BÙI THỊ THANH NGÂN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90278" y="7508673"/>
            <a:ext cx="29785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0">
                <a:solidFill>
                  <a:srgbClr val="312F30"/>
                </a:solidFill>
                <a:latin typeface="TT Commons Pro"/>
              </a:rPr>
              <a:t>20521643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5288" y="2562025"/>
            <a:ext cx="16417424" cy="5595986"/>
          </a:xfrm>
          <a:custGeom>
            <a:avLst/>
            <a:gdLst/>
            <a:ahLst/>
            <a:cxnLst/>
            <a:rect r="r" b="b" t="t" l="l"/>
            <a:pathLst>
              <a:path h="5595986" w="16417424">
                <a:moveTo>
                  <a:pt x="0" y="0"/>
                </a:moveTo>
                <a:lnTo>
                  <a:pt x="16417424" y="0"/>
                </a:lnTo>
                <a:lnTo>
                  <a:pt x="16417424" y="5595985"/>
                </a:lnTo>
                <a:lnTo>
                  <a:pt x="0" y="559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94665" y="8765284"/>
            <a:ext cx="8517282" cy="986033"/>
            <a:chOff x="0" y="0"/>
            <a:chExt cx="2243235" cy="259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3235" cy="259696"/>
            </a:xfrm>
            <a:custGeom>
              <a:avLst/>
              <a:gdLst/>
              <a:ahLst/>
              <a:cxnLst/>
              <a:rect r="r" b="b" t="t" l="l"/>
              <a:pathLst>
                <a:path h="259696" w="2243235">
                  <a:moveTo>
                    <a:pt x="0" y="0"/>
                  </a:moveTo>
                  <a:lnTo>
                    <a:pt x="2243235" y="0"/>
                  </a:lnTo>
                  <a:lnTo>
                    <a:pt x="2243235" y="259696"/>
                  </a:lnTo>
                  <a:lnTo>
                    <a:pt x="0" y="259696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43235" cy="30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574380" y="8939110"/>
            <a:ext cx="9139241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Pairing 'K' attribute with 'label' attribute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67086" y="2865210"/>
            <a:ext cx="12753829" cy="5834596"/>
          </a:xfrm>
          <a:custGeom>
            <a:avLst/>
            <a:gdLst/>
            <a:ahLst/>
            <a:cxnLst/>
            <a:rect r="r" b="b" t="t" l="l"/>
            <a:pathLst>
              <a:path h="5834596" w="12753829">
                <a:moveTo>
                  <a:pt x="0" y="0"/>
                </a:moveTo>
                <a:lnTo>
                  <a:pt x="12753828" y="0"/>
                </a:lnTo>
                <a:lnTo>
                  <a:pt x="12753828" y="5834596"/>
                </a:lnTo>
                <a:lnTo>
                  <a:pt x="0" y="5834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4089" y="2557785"/>
            <a:ext cx="16385211" cy="5604465"/>
          </a:xfrm>
          <a:custGeom>
            <a:avLst/>
            <a:gdLst/>
            <a:ahLst/>
            <a:cxnLst/>
            <a:rect r="r" b="b" t="t" l="l"/>
            <a:pathLst>
              <a:path h="5604465" w="16385211">
                <a:moveTo>
                  <a:pt x="0" y="0"/>
                </a:moveTo>
                <a:lnTo>
                  <a:pt x="16385211" y="0"/>
                </a:lnTo>
                <a:lnTo>
                  <a:pt x="16385211" y="5604465"/>
                </a:lnTo>
                <a:lnTo>
                  <a:pt x="0" y="5604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89837" y="8752800"/>
            <a:ext cx="10508326" cy="986033"/>
            <a:chOff x="0" y="0"/>
            <a:chExt cx="2767625" cy="259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7625" cy="259696"/>
            </a:xfrm>
            <a:custGeom>
              <a:avLst/>
              <a:gdLst/>
              <a:ahLst/>
              <a:cxnLst/>
              <a:rect r="r" b="b" t="t" l="l"/>
              <a:pathLst>
                <a:path h="259696" w="2767625">
                  <a:moveTo>
                    <a:pt x="0" y="0"/>
                  </a:moveTo>
                  <a:lnTo>
                    <a:pt x="2767625" y="0"/>
                  </a:lnTo>
                  <a:lnTo>
                    <a:pt x="2767625" y="259696"/>
                  </a:lnTo>
                  <a:lnTo>
                    <a:pt x="0" y="259696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67625" cy="30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70873" y="8926627"/>
            <a:ext cx="10134763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Pairing 'temperature' attribute with 'label' attribute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4373" y="2561713"/>
            <a:ext cx="16419254" cy="5596609"/>
          </a:xfrm>
          <a:custGeom>
            <a:avLst/>
            <a:gdLst/>
            <a:ahLst/>
            <a:cxnLst/>
            <a:rect r="r" b="b" t="t" l="l"/>
            <a:pathLst>
              <a:path h="5596609" w="16419254">
                <a:moveTo>
                  <a:pt x="0" y="0"/>
                </a:moveTo>
                <a:lnTo>
                  <a:pt x="16419254" y="0"/>
                </a:lnTo>
                <a:lnTo>
                  <a:pt x="16419254" y="5596609"/>
                </a:lnTo>
                <a:lnTo>
                  <a:pt x="0" y="5596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89837" y="8765284"/>
            <a:ext cx="10508326" cy="986033"/>
            <a:chOff x="0" y="0"/>
            <a:chExt cx="2767625" cy="259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7625" cy="259696"/>
            </a:xfrm>
            <a:custGeom>
              <a:avLst/>
              <a:gdLst/>
              <a:ahLst/>
              <a:cxnLst/>
              <a:rect r="r" b="b" t="t" l="l"/>
              <a:pathLst>
                <a:path h="259696" w="2767625">
                  <a:moveTo>
                    <a:pt x="0" y="0"/>
                  </a:moveTo>
                  <a:lnTo>
                    <a:pt x="2767625" y="0"/>
                  </a:lnTo>
                  <a:lnTo>
                    <a:pt x="2767625" y="259696"/>
                  </a:lnTo>
                  <a:lnTo>
                    <a:pt x="0" y="259696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67625" cy="30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70873" y="8939110"/>
            <a:ext cx="10134763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Pairing 'humidity' attribute with 'label' attribute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0401" y="2558365"/>
            <a:ext cx="16438899" cy="5603305"/>
          </a:xfrm>
          <a:custGeom>
            <a:avLst/>
            <a:gdLst/>
            <a:ahLst/>
            <a:cxnLst/>
            <a:rect r="r" b="b" t="t" l="l"/>
            <a:pathLst>
              <a:path h="5603305" w="16438899">
                <a:moveTo>
                  <a:pt x="0" y="0"/>
                </a:moveTo>
                <a:lnTo>
                  <a:pt x="16438899" y="0"/>
                </a:lnTo>
                <a:lnTo>
                  <a:pt x="16438899" y="5603305"/>
                </a:lnTo>
                <a:lnTo>
                  <a:pt x="0" y="5603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89837" y="8765284"/>
            <a:ext cx="10508326" cy="986033"/>
            <a:chOff x="0" y="0"/>
            <a:chExt cx="2767625" cy="259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7625" cy="259696"/>
            </a:xfrm>
            <a:custGeom>
              <a:avLst/>
              <a:gdLst/>
              <a:ahLst/>
              <a:cxnLst/>
              <a:rect r="r" b="b" t="t" l="l"/>
              <a:pathLst>
                <a:path h="259696" w="2767625">
                  <a:moveTo>
                    <a:pt x="0" y="0"/>
                  </a:moveTo>
                  <a:lnTo>
                    <a:pt x="2767625" y="0"/>
                  </a:lnTo>
                  <a:lnTo>
                    <a:pt x="2767625" y="259696"/>
                  </a:lnTo>
                  <a:lnTo>
                    <a:pt x="0" y="259696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67625" cy="30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70873" y="8939110"/>
            <a:ext cx="10134763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Pairing 'rainfall' attribute with 'label' attribute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66764" y="2847538"/>
            <a:ext cx="11754472" cy="6160625"/>
          </a:xfrm>
          <a:custGeom>
            <a:avLst/>
            <a:gdLst/>
            <a:ahLst/>
            <a:cxnLst/>
            <a:rect r="r" b="b" t="t" l="l"/>
            <a:pathLst>
              <a:path h="6160625" w="11754472">
                <a:moveTo>
                  <a:pt x="0" y="0"/>
                </a:moveTo>
                <a:lnTo>
                  <a:pt x="11754472" y="0"/>
                </a:lnTo>
                <a:lnTo>
                  <a:pt x="11754472" y="6160625"/>
                </a:lnTo>
                <a:lnTo>
                  <a:pt x="0" y="6160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0588" y="4772271"/>
            <a:ext cx="4945433" cy="1405251"/>
            <a:chOff x="0" y="0"/>
            <a:chExt cx="1302501" cy="3701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2501" cy="370107"/>
            </a:xfrm>
            <a:custGeom>
              <a:avLst/>
              <a:gdLst/>
              <a:ahLst/>
              <a:cxnLst/>
              <a:rect r="r" b="b" t="t" l="l"/>
              <a:pathLst>
                <a:path h="370107" w="1302501">
                  <a:moveTo>
                    <a:pt x="0" y="0"/>
                  </a:moveTo>
                  <a:lnTo>
                    <a:pt x="1302501" y="0"/>
                  </a:lnTo>
                  <a:lnTo>
                    <a:pt x="1302501" y="370107"/>
                  </a:lnTo>
                  <a:lnTo>
                    <a:pt x="0" y="370107"/>
                  </a:lnTo>
                  <a:close/>
                </a:path>
              </a:pathLst>
            </a:custGeom>
            <a:solidFill>
              <a:srgbClr val="FEFF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02501" cy="417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268596" y="2308351"/>
            <a:ext cx="9990704" cy="7428671"/>
          </a:xfrm>
          <a:custGeom>
            <a:avLst/>
            <a:gdLst/>
            <a:ahLst/>
            <a:cxnLst/>
            <a:rect r="r" b="b" t="t" l="l"/>
            <a:pathLst>
              <a:path h="7428671" w="9990704">
                <a:moveTo>
                  <a:pt x="0" y="0"/>
                </a:moveTo>
                <a:lnTo>
                  <a:pt x="9990704" y="0"/>
                </a:lnTo>
                <a:lnTo>
                  <a:pt x="9990704" y="7428671"/>
                </a:lnTo>
                <a:lnTo>
                  <a:pt x="0" y="7428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06066" y="4860432"/>
            <a:ext cx="4674476" cy="116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Correlation between different values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66764" y="2789644"/>
            <a:ext cx="11754472" cy="6468656"/>
          </a:xfrm>
          <a:custGeom>
            <a:avLst/>
            <a:gdLst/>
            <a:ahLst/>
            <a:cxnLst/>
            <a:rect r="r" b="b" t="t" l="l"/>
            <a:pathLst>
              <a:path h="6468656" w="11754472">
                <a:moveTo>
                  <a:pt x="0" y="0"/>
                </a:moveTo>
                <a:lnTo>
                  <a:pt x="11754472" y="0"/>
                </a:lnTo>
                <a:lnTo>
                  <a:pt x="11754472" y="6468656"/>
                </a:lnTo>
                <a:lnTo>
                  <a:pt x="0" y="646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42529" y="3456798"/>
            <a:ext cx="6163167" cy="1095056"/>
            <a:chOff x="0" y="0"/>
            <a:chExt cx="1623221" cy="2884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3221" cy="288410"/>
            </a:xfrm>
            <a:custGeom>
              <a:avLst/>
              <a:gdLst/>
              <a:ahLst/>
              <a:cxnLst/>
              <a:rect r="r" b="b" t="t" l="l"/>
              <a:pathLst>
                <a:path h="288410" w="1623221">
                  <a:moveTo>
                    <a:pt x="0" y="0"/>
                  </a:moveTo>
                  <a:lnTo>
                    <a:pt x="1623221" y="0"/>
                  </a:lnTo>
                  <a:lnTo>
                    <a:pt x="1623221" y="288410"/>
                  </a:lnTo>
                  <a:lnTo>
                    <a:pt x="0" y="288410"/>
                  </a:lnTo>
                  <a:close/>
                </a:path>
              </a:pathLst>
            </a:custGeom>
            <a:solidFill>
              <a:srgbClr val="D1CACA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623221" cy="355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60">
                  <a:solidFill>
                    <a:srgbClr val="312F30"/>
                  </a:solidFill>
                  <a:latin typeface="TT Commons Pro Bold"/>
                </a:rPr>
                <a:t>Adding 'Water Scarity' feature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58312" y="6044980"/>
            <a:ext cx="3297271" cy="982826"/>
            <a:chOff x="0" y="0"/>
            <a:chExt cx="868417" cy="2588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8417" cy="258851"/>
            </a:xfrm>
            <a:custGeom>
              <a:avLst/>
              <a:gdLst/>
              <a:ahLst/>
              <a:cxnLst/>
              <a:rect r="r" b="b" t="t" l="l"/>
              <a:pathLst>
                <a:path h="258851" w="868417">
                  <a:moveTo>
                    <a:pt x="0" y="0"/>
                  </a:moveTo>
                  <a:lnTo>
                    <a:pt x="868417" y="0"/>
                  </a:lnTo>
                  <a:lnTo>
                    <a:pt x="868417" y="258851"/>
                  </a:lnTo>
                  <a:lnTo>
                    <a:pt x="0" y="258851"/>
                  </a:lnTo>
                  <a:close/>
                </a:path>
              </a:pathLst>
            </a:custGeom>
            <a:solidFill>
              <a:srgbClr val="FEFFFE"/>
            </a:solidFill>
            <a:ln w="85725" cap="sq">
              <a:solidFill>
                <a:srgbClr val="B46133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68417" cy="325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60">
                  <a:solidFill>
                    <a:srgbClr val="B46133"/>
                  </a:solidFill>
                  <a:latin typeface="TT Commons Pro Bold"/>
                </a:rPr>
                <a:t>high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75477" y="6044980"/>
            <a:ext cx="3297271" cy="982826"/>
            <a:chOff x="0" y="0"/>
            <a:chExt cx="868417" cy="2588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17" cy="258851"/>
            </a:xfrm>
            <a:custGeom>
              <a:avLst/>
              <a:gdLst/>
              <a:ahLst/>
              <a:cxnLst/>
              <a:rect r="r" b="b" t="t" l="l"/>
              <a:pathLst>
                <a:path h="258851" w="868417">
                  <a:moveTo>
                    <a:pt x="0" y="0"/>
                  </a:moveTo>
                  <a:lnTo>
                    <a:pt x="868417" y="0"/>
                  </a:lnTo>
                  <a:lnTo>
                    <a:pt x="868417" y="258851"/>
                  </a:lnTo>
                  <a:lnTo>
                    <a:pt x="0" y="258851"/>
                  </a:lnTo>
                  <a:close/>
                </a:path>
              </a:pathLst>
            </a:custGeom>
            <a:solidFill>
              <a:srgbClr val="FEFFFE"/>
            </a:solidFill>
            <a:ln w="85725" cap="sq">
              <a:solidFill>
                <a:srgbClr val="B46133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68417" cy="325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60">
                  <a:solidFill>
                    <a:srgbClr val="B46133"/>
                  </a:solidFill>
                  <a:latin typeface="TT Commons Pro Bold"/>
                </a:rPr>
                <a:t>medium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32417" y="6044980"/>
            <a:ext cx="3297271" cy="982826"/>
            <a:chOff x="0" y="0"/>
            <a:chExt cx="868417" cy="2588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8417" cy="258851"/>
            </a:xfrm>
            <a:custGeom>
              <a:avLst/>
              <a:gdLst/>
              <a:ahLst/>
              <a:cxnLst/>
              <a:rect r="r" b="b" t="t" l="l"/>
              <a:pathLst>
                <a:path h="258851" w="868417">
                  <a:moveTo>
                    <a:pt x="0" y="0"/>
                  </a:moveTo>
                  <a:lnTo>
                    <a:pt x="868417" y="0"/>
                  </a:lnTo>
                  <a:lnTo>
                    <a:pt x="868417" y="258851"/>
                  </a:lnTo>
                  <a:lnTo>
                    <a:pt x="0" y="258851"/>
                  </a:lnTo>
                  <a:close/>
                </a:path>
              </a:pathLst>
            </a:custGeom>
            <a:solidFill>
              <a:srgbClr val="FEFFFE"/>
            </a:solidFill>
            <a:ln w="85725" cap="sq">
              <a:solidFill>
                <a:srgbClr val="B46133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68417" cy="325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60">
                  <a:solidFill>
                    <a:srgbClr val="B46133"/>
                  </a:solidFill>
                  <a:latin typeface="TT Commons Pro Bold"/>
                </a:rPr>
                <a:t>low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8277549" y="5269842"/>
            <a:ext cx="1493126" cy="57150"/>
          </a:xfrm>
          <a:prstGeom prst="line">
            <a:avLst/>
          </a:prstGeom>
          <a:ln cap="flat" w="57150">
            <a:solidFill>
              <a:srgbClr val="A7642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4289235" y="5269842"/>
            <a:ext cx="4852590" cy="57150"/>
          </a:xfrm>
          <a:prstGeom prst="line">
            <a:avLst/>
          </a:prstGeom>
          <a:ln cap="flat" w="57150">
            <a:solidFill>
              <a:srgbClr val="A7642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8911948" y="5269842"/>
            <a:ext cx="5081269" cy="57150"/>
          </a:xfrm>
          <a:prstGeom prst="line">
            <a:avLst/>
          </a:prstGeom>
          <a:ln cap="flat" w="57150">
            <a:solidFill>
              <a:srgbClr val="A7642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2552392" y="8856317"/>
            <a:ext cx="3709111" cy="2461922"/>
          </a:xfrm>
          <a:custGeom>
            <a:avLst/>
            <a:gdLst/>
            <a:ahLst/>
            <a:cxnLst/>
            <a:rect r="r" b="b" t="t" l="l"/>
            <a:pathLst>
              <a:path h="2461922" w="3709111">
                <a:moveTo>
                  <a:pt x="0" y="0"/>
                </a:moveTo>
                <a:lnTo>
                  <a:pt x="3709111" y="0"/>
                </a:lnTo>
                <a:lnTo>
                  <a:pt x="3709111" y="2461922"/>
                </a:lnTo>
                <a:lnTo>
                  <a:pt x="0" y="246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169557" y="8856317"/>
            <a:ext cx="3709111" cy="2461922"/>
          </a:xfrm>
          <a:custGeom>
            <a:avLst/>
            <a:gdLst/>
            <a:ahLst/>
            <a:cxnLst/>
            <a:rect r="r" b="b" t="t" l="l"/>
            <a:pathLst>
              <a:path h="2461922" w="3709111">
                <a:moveTo>
                  <a:pt x="0" y="0"/>
                </a:moveTo>
                <a:lnTo>
                  <a:pt x="3709111" y="0"/>
                </a:lnTo>
                <a:lnTo>
                  <a:pt x="3709111" y="2461922"/>
                </a:lnTo>
                <a:lnTo>
                  <a:pt x="0" y="246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026497" y="8856317"/>
            <a:ext cx="3709111" cy="2461922"/>
          </a:xfrm>
          <a:custGeom>
            <a:avLst/>
            <a:gdLst/>
            <a:ahLst/>
            <a:cxnLst/>
            <a:rect r="r" b="b" t="t" l="l"/>
            <a:pathLst>
              <a:path h="2461922" w="3709111">
                <a:moveTo>
                  <a:pt x="0" y="0"/>
                </a:moveTo>
                <a:lnTo>
                  <a:pt x="3709111" y="0"/>
                </a:lnTo>
                <a:lnTo>
                  <a:pt x="3709111" y="2461922"/>
                </a:lnTo>
                <a:lnTo>
                  <a:pt x="0" y="246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461666" y="1963672"/>
            <a:ext cx="1067743" cy="1067743"/>
          </a:xfrm>
          <a:custGeom>
            <a:avLst/>
            <a:gdLst/>
            <a:ahLst/>
            <a:cxnLst/>
            <a:rect r="r" b="b" t="t" l="l"/>
            <a:pathLst>
              <a:path h="1067743" w="1067743">
                <a:moveTo>
                  <a:pt x="0" y="0"/>
                </a:moveTo>
                <a:lnTo>
                  <a:pt x="1067743" y="0"/>
                </a:lnTo>
                <a:lnTo>
                  <a:pt x="1067743" y="1067743"/>
                </a:lnTo>
                <a:lnTo>
                  <a:pt x="0" y="1067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PREPARATION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7741" y="3540283"/>
            <a:ext cx="4263689" cy="2192726"/>
            <a:chOff x="0" y="0"/>
            <a:chExt cx="1122947" cy="577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2947" cy="577508"/>
            </a:xfrm>
            <a:custGeom>
              <a:avLst/>
              <a:gdLst/>
              <a:ahLst/>
              <a:cxnLst/>
              <a:rect r="r" b="b" t="t" l="l"/>
              <a:pathLst>
                <a:path h="577508" w="1122947">
                  <a:moveTo>
                    <a:pt x="0" y="0"/>
                  </a:moveTo>
                  <a:lnTo>
                    <a:pt x="1122947" y="0"/>
                  </a:lnTo>
                  <a:lnTo>
                    <a:pt x="1122947" y="577508"/>
                  </a:lnTo>
                  <a:lnTo>
                    <a:pt x="0" y="577508"/>
                  </a:lnTo>
                  <a:close/>
                </a:path>
              </a:pathLst>
            </a:custGeom>
            <a:solidFill>
              <a:srgbClr val="FEFFFE"/>
            </a:solidFill>
            <a:ln cap="sq">
              <a:noFill/>
              <a:prstDash val="sysDot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22947" cy="62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741" y="6542634"/>
            <a:ext cx="4263689" cy="2192726"/>
            <a:chOff x="0" y="0"/>
            <a:chExt cx="1122947" cy="5775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2947" cy="577508"/>
            </a:xfrm>
            <a:custGeom>
              <a:avLst/>
              <a:gdLst/>
              <a:ahLst/>
              <a:cxnLst/>
              <a:rect r="r" b="b" t="t" l="l"/>
              <a:pathLst>
                <a:path h="577508" w="1122947">
                  <a:moveTo>
                    <a:pt x="0" y="0"/>
                  </a:moveTo>
                  <a:lnTo>
                    <a:pt x="1122947" y="0"/>
                  </a:lnTo>
                  <a:lnTo>
                    <a:pt x="1122947" y="577508"/>
                  </a:lnTo>
                  <a:lnTo>
                    <a:pt x="0" y="577508"/>
                  </a:lnTo>
                  <a:close/>
                </a:path>
              </a:pathLst>
            </a:custGeom>
            <a:solidFill>
              <a:srgbClr val="FEFFFE"/>
            </a:solidFill>
            <a:ln cap="sq">
              <a:noFill/>
              <a:prstDash val="sysDot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22947" cy="62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79807" y="3540283"/>
            <a:ext cx="5875348" cy="2192726"/>
            <a:chOff x="0" y="0"/>
            <a:chExt cx="1547417" cy="5775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7417" cy="577508"/>
            </a:xfrm>
            <a:custGeom>
              <a:avLst/>
              <a:gdLst/>
              <a:ahLst/>
              <a:cxnLst/>
              <a:rect r="r" b="b" t="t" l="l"/>
              <a:pathLst>
                <a:path h="577508" w="1547417">
                  <a:moveTo>
                    <a:pt x="0" y="0"/>
                  </a:moveTo>
                  <a:lnTo>
                    <a:pt x="1547417" y="0"/>
                  </a:lnTo>
                  <a:lnTo>
                    <a:pt x="1547417" y="577508"/>
                  </a:lnTo>
                  <a:lnTo>
                    <a:pt x="0" y="577508"/>
                  </a:lnTo>
                  <a:close/>
                </a:path>
              </a:pathLst>
            </a:custGeom>
            <a:solidFill>
              <a:srgbClr val="FEFFFE"/>
            </a:solidFill>
            <a:ln cap="sq">
              <a:noFill/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547417" cy="62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79807" y="6542634"/>
            <a:ext cx="5875348" cy="2192726"/>
            <a:chOff x="0" y="0"/>
            <a:chExt cx="1547417" cy="5775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7417" cy="577508"/>
            </a:xfrm>
            <a:custGeom>
              <a:avLst/>
              <a:gdLst/>
              <a:ahLst/>
              <a:cxnLst/>
              <a:rect r="r" b="b" t="t" l="l"/>
              <a:pathLst>
                <a:path h="577508" w="1547417">
                  <a:moveTo>
                    <a:pt x="0" y="0"/>
                  </a:moveTo>
                  <a:lnTo>
                    <a:pt x="1547417" y="0"/>
                  </a:lnTo>
                  <a:lnTo>
                    <a:pt x="1547417" y="577508"/>
                  </a:lnTo>
                  <a:lnTo>
                    <a:pt x="0" y="577508"/>
                  </a:lnTo>
                  <a:close/>
                </a:path>
              </a:pathLst>
            </a:custGeom>
            <a:solidFill>
              <a:srgbClr val="FEFFFE"/>
            </a:solidFill>
            <a:ln cap="sq">
              <a:noFill/>
              <a:prstDash val="sysDot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547417" cy="62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76570" y="3540283"/>
            <a:ext cx="4263689" cy="2192726"/>
            <a:chOff x="0" y="0"/>
            <a:chExt cx="1122947" cy="5775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2947" cy="577508"/>
            </a:xfrm>
            <a:custGeom>
              <a:avLst/>
              <a:gdLst/>
              <a:ahLst/>
              <a:cxnLst/>
              <a:rect r="r" b="b" t="t" l="l"/>
              <a:pathLst>
                <a:path h="577508" w="1122947">
                  <a:moveTo>
                    <a:pt x="0" y="0"/>
                  </a:moveTo>
                  <a:lnTo>
                    <a:pt x="1122947" y="0"/>
                  </a:lnTo>
                  <a:lnTo>
                    <a:pt x="1122947" y="577508"/>
                  </a:lnTo>
                  <a:lnTo>
                    <a:pt x="0" y="577508"/>
                  </a:lnTo>
                  <a:close/>
                </a:path>
              </a:pathLst>
            </a:custGeom>
            <a:solidFill>
              <a:srgbClr val="FEFFFE"/>
            </a:solidFill>
            <a:ln cap="sq">
              <a:noFill/>
              <a:prstDash val="sysDot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122947" cy="62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76570" y="6542634"/>
            <a:ext cx="4263689" cy="2192726"/>
            <a:chOff x="0" y="0"/>
            <a:chExt cx="1122947" cy="5775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2947" cy="577508"/>
            </a:xfrm>
            <a:custGeom>
              <a:avLst/>
              <a:gdLst/>
              <a:ahLst/>
              <a:cxnLst/>
              <a:rect r="r" b="b" t="t" l="l"/>
              <a:pathLst>
                <a:path h="577508" w="1122947">
                  <a:moveTo>
                    <a:pt x="0" y="0"/>
                  </a:moveTo>
                  <a:lnTo>
                    <a:pt x="1122947" y="0"/>
                  </a:lnTo>
                  <a:lnTo>
                    <a:pt x="1122947" y="577508"/>
                  </a:lnTo>
                  <a:lnTo>
                    <a:pt x="0" y="577508"/>
                  </a:lnTo>
                  <a:close/>
                </a:path>
              </a:pathLst>
            </a:custGeom>
            <a:solidFill>
              <a:srgbClr val="FEFFFE"/>
            </a:solidFill>
            <a:ln cap="sq">
              <a:noFill/>
              <a:prstDash val="sysDot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22947" cy="62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46300" y="2402746"/>
            <a:ext cx="3266571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Type of variable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61525" y="2402746"/>
            <a:ext cx="3111911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Transformation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82972" y="2402746"/>
            <a:ext cx="2050885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Examples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24251" y="4317456"/>
            <a:ext cx="2110669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Continous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4020" y="7319807"/>
            <a:ext cx="4071130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Ordinal Categorical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29859" y="3726906"/>
            <a:ext cx="4852939" cy="17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Just ensure that the variable is numeric: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EC1B23"/>
                </a:solidFill>
                <a:latin typeface="TT Commons Pro Bold"/>
              </a:rPr>
              <a:t>column.astype('float64')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70358" y="6729257"/>
            <a:ext cx="4494246" cy="17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Encode the variables:</a:t>
            </a:r>
          </a:p>
          <a:p>
            <a:pPr>
              <a:lnSpc>
                <a:spcPts val="4713"/>
              </a:lnSpc>
            </a:pPr>
            <a:r>
              <a:rPr lang="en-US" sz="3366">
                <a:solidFill>
                  <a:srgbClr val="EC1B23"/>
                </a:solidFill>
                <a:latin typeface="TT Commons Pro Bold"/>
              </a:rPr>
              <a:t>[low, medium, high] -&gt; [0, 1, 2]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57529" y="4144077"/>
            <a:ext cx="4101771" cy="116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N, P, K, temperature, humidity, PH, rainfall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31052" y="7319807"/>
            <a:ext cx="2554725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DC6F1B"/>
                </a:solidFill>
                <a:latin typeface="TT Commons Pro Bold"/>
              </a:rPr>
              <a:t>Water Usage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2265" y="3039148"/>
            <a:ext cx="7927035" cy="4617498"/>
          </a:xfrm>
          <a:custGeom>
            <a:avLst/>
            <a:gdLst/>
            <a:ahLst/>
            <a:cxnLst/>
            <a:rect r="r" b="b" t="t" l="l"/>
            <a:pathLst>
              <a:path h="4617498" w="7927035">
                <a:moveTo>
                  <a:pt x="0" y="0"/>
                </a:moveTo>
                <a:lnTo>
                  <a:pt x="7927035" y="0"/>
                </a:lnTo>
                <a:lnTo>
                  <a:pt x="7927035" y="4617498"/>
                </a:lnTo>
                <a:lnTo>
                  <a:pt x="0" y="4617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9124" y="3039148"/>
            <a:ext cx="7593142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B46133"/>
                </a:solidFill>
                <a:latin typeface="TT Commons Pro Bold"/>
              </a:rPr>
              <a:t>Table of Content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39124" y="4623062"/>
            <a:ext cx="6882193" cy="1089578"/>
            <a:chOff x="0" y="0"/>
            <a:chExt cx="9176258" cy="14527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79462" y="0"/>
              <a:ext cx="7696796" cy="1452770"/>
            </a:xfrm>
            <a:custGeom>
              <a:avLst/>
              <a:gdLst/>
              <a:ahLst/>
              <a:cxnLst/>
              <a:rect r="r" b="b" t="t" l="l"/>
              <a:pathLst>
                <a:path h="1452770" w="7696796">
                  <a:moveTo>
                    <a:pt x="0" y="0"/>
                  </a:moveTo>
                  <a:lnTo>
                    <a:pt x="7696796" y="0"/>
                  </a:lnTo>
                  <a:lnTo>
                    <a:pt x="7696796" y="1452770"/>
                  </a:lnTo>
                  <a:lnTo>
                    <a:pt x="0" y="1452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36016"/>
              <a:ext cx="1180737" cy="1180737"/>
            </a:xfrm>
            <a:custGeom>
              <a:avLst/>
              <a:gdLst/>
              <a:ahLst/>
              <a:cxnLst/>
              <a:rect r="r" b="b" t="t" l="l"/>
              <a:pathLst>
                <a:path h="1180737" w="1180737">
                  <a:moveTo>
                    <a:pt x="0" y="0"/>
                  </a:moveTo>
                  <a:lnTo>
                    <a:pt x="1180737" y="0"/>
                  </a:lnTo>
                  <a:lnTo>
                    <a:pt x="1180737" y="1180738"/>
                  </a:lnTo>
                  <a:lnTo>
                    <a:pt x="0" y="1180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857352" y="248024"/>
              <a:ext cx="6941016" cy="578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0"/>
                </a:lnSpc>
              </a:pPr>
              <a:r>
                <a:rPr lang="en-US" sz="2593" spc="51">
                  <a:solidFill>
                    <a:srgbClr val="FFFFFF"/>
                  </a:solidFill>
                  <a:latin typeface="Noto Sans Bold"/>
                </a:rPr>
                <a:t>TOPIC OVERVIEW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9124" y="6113266"/>
            <a:ext cx="6882193" cy="1089578"/>
            <a:chOff x="0" y="0"/>
            <a:chExt cx="9176258" cy="14527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79462" y="0"/>
              <a:ext cx="7696796" cy="1452770"/>
            </a:xfrm>
            <a:custGeom>
              <a:avLst/>
              <a:gdLst/>
              <a:ahLst/>
              <a:cxnLst/>
              <a:rect r="r" b="b" t="t" l="l"/>
              <a:pathLst>
                <a:path h="1452770" w="7696796">
                  <a:moveTo>
                    <a:pt x="0" y="0"/>
                  </a:moveTo>
                  <a:lnTo>
                    <a:pt x="7696796" y="0"/>
                  </a:lnTo>
                  <a:lnTo>
                    <a:pt x="7696796" y="1452770"/>
                  </a:lnTo>
                  <a:lnTo>
                    <a:pt x="0" y="1452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36016"/>
              <a:ext cx="1180737" cy="1180737"/>
            </a:xfrm>
            <a:custGeom>
              <a:avLst/>
              <a:gdLst/>
              <a:ahLst/>
              <a:cxnLst/>
              <a:rect r="r" b="b" t="t" l="l"/>
              <a:pathLst>
                <a:path h="1180737" w="1180737">
                  <a:moveTo>
                    <a:pt x="0" y="0"/>
                  </a:moveTo>
                  <a:lnTo>
                    <a:pt x="1180737" y="0"/>
                  </a:lnTo>
                  <a:lnTo>
                    <a:pt x="1180737" y="1180738"/>
                  </a:lnTo>
                  <a:lnTo>
                    <a:pt x="0" y="1180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857352" y="248024"/>
              <a:ext cx="6941016" cy="578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0"/>
                </a:lnSpc>
              </a:pPr>
              <a:r>
                <a:rPr lang="en-US" sz="2593" spc="51">
                  <a:solidFill>
                    <a:srgbClr val="FFFFFF"/>
                  </a:solidFill>
                  <a:latin typeface="Noto Sans Bold"/>
                </a:rPr>
                <a:t>IMPLEMENTATION PROCESS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0770" y="2570245"/>
            <a:ext cx="4748328" cy="7021409"/>
            <a:chOff x="0" y="0"/>
            <a:chExt cx="1250588" cy="18492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0588" cy="1849260"/>
            </a:xfrm>
            <a:custGeom>
              <a:avLst/>
              <a:gdLst/>
              <a:ahLst/>
              <a:cxnLst/>
              <a:rect r="r" b="b" t="t" l="l"/>
              <a:pathLst>
                <a:path h="1849260" w="1250588">
                  <a:moveTo>
                    <a:pt x="83153" y="0"/>
                  </a:moveTo>
                  <a:lnTo>
                    <a:pt x="1167435" y="0"/>
                  </a:lnTo>
                  <a:cubicBezTo>
                    <a:pt x="1189489" y="0"/>
                    <a:pt x="1210639" y="8761"/>
                    <a:pt x="1226233" y="24355"/>
                  </a:cubicBezTo>
                  <a:cubicBezTo>
                    <a:pt x="1241828" y="39949"/>
                    <a:pt x="1250588" y="61099"/>
                    <a:pt x="1250588" y="83153"/>
                  </a:cubicBezTo>
                  <a:lnTo>
                    <a:pt x="1250588" y="1766107"/>
                  </a:lnTo>
                  <a:cubicBezTo>
                    <a:pt x="1250588" y="1788160"/>
                    <a:pt x="1241828" y="1809311"/>
                    <a:pt x="1226233" y="1824905"/>
                  </a:cubicBezTo>
                  <a:cubicBezTo>
                    <a:pt x="1210639" y="1840499"/>
                    <a:pt x="1189489" y="1849260"/>
                    <a:pt x="1167435" y="1849260"/>
                  </a:cubicBezTo>
                  <a:lnTo>
                    <a:pt x="83153" y="1849260"/>
                  </a:lnTo>
                  <a:cubicBezTo>
                    <a:pt x="37229" y="1849260"/>
                    <a:pt x="0" y="1812031"/>
                    <a:pt x="0" y="1766107"/>
                  </a:cubicBezTo>
                  <a:lnTo>
                    <a:pt x="0" y="83153"/>
                  </a:lnTo>
                  <a:cubicBezTo>
                    <a:pt x="0" y="61099"/>
                    <a:pt x="8761" y="39949"/>
                    <a:pt x="24355" y="24355"/>
                  </a:cubicBezTo>
                  <a:cubicBezTo>
                    <a:pt x="39949" y="8761"/>
                    <a:pt x="61099" y="0"/>
                    <a:pt x="83153" y="0"/>
                  </a:cubicBezTo>
                  <a:close/>
                </a:path>
              </a:pathLst>
            </a:custGeom>
            <a:solidFill>
              <a:srgbClr val="ACDEE1"/>
            </a:solidFill>
            <a:ln w="85725" cap="rnd">
              <a:solidFill>
                <a:srgbClr val="5F95C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50588" cy="1896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933450"/>
            <a:ext cx="7100517" cy="1030222"/>
          </a:xfrm>
          <a:custGeom>
            <a:avLst/>
            <a:gdLst/>
            <a:ahLst/>
            <a:cxnLst/>
            <a:rect r="r" b="b" t="t" l="l"/>
            <a:pathLst>
              <a:path h="1030222" w="7100517">
                <a:moveTo>
                  <a:pt x="0" y="0"/>
                </a:moveTo>
                <a:lnTo>
                  <a:pt x="7100517" y="0"/>
                </a:lnTo>
                <a:lnTo>
                  <a:pt x="7100517" y="1030222"/>
                </a:lnTo>
                <a:lnTo>
                  <a:pt x="0" y="1030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5045" r="0" b="-1504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4317" y="1136696"/>
            <a:ext cx="656136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9">
                <a:solidFill>
                  <a:srgbClr val="FFFFFF"/>
                </a:solidFill>
                <a:latin typeface="Noto Sans Bold"/>
              </a:rPr>
              <a:t>DATA MODELING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95758" y="2570245"/>
            <a:ext cx="4748328" cy="7021409"/>
            <a:chOff x="0" y="0"/>
            <a:chExt cx="1250588" cy="184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0588" cy="1849260"/>
            </a:xfrm>
            <a:custGeom>
              <a:avLst/>
              <a:gdLst/>
              <a:ahLst/>
              <a:cxnLst/>
              <a:rect r="r" b="b" t="t" l="l"/>
              <a:pathLst>
                <a:path h="1849260" w="1250588">
                  <a:moveTo>
                    <a:pt x="83153" y="0"/>
                  </a:moveTo>
                  <a:lnTo>
                    <a:pt x="1167435" y="0"/>
                  </a:lnTo>
                  <a:cubicBezTo>
                    <a:pt x="1189489" y="0"/>
                    <a:pt x="1210639" y="8761"/>
                    <a:pt x="1226233" y="24355"/>
                  </a:cubicBezTo>
                  <a:cubicBezTo>
                    <a:pt x="1241828" y="39949"/>
                    <a:pt x="1250588" y="61099"/>
                    <a:pt x="1250588" y="83153"/>
                  </a:cubicBezTo>
                  <a:lnTo>
                    <a:pt x="1250588" y="1766107"/>
                  </a:lnTo>
                  <a:cubicBezTo>
                    <a:pt x="1250588" y="1788160"/>
                    <a:pt x="1241828" y="1809311"/>
                    <a:pt x="1226233" y="1824905"/>
                  </a:cubicBezTo>
                  <a:cubicBezTo>
                    <a:pt x="1210639" y="1840499"/>
                    <a:pt x="1189489" y="1849260"/>
                    <a:pt x="1167435" y="1849260"/>
                  </a:cubicBezTo>
                  <a:lnTo>
                    <a:pt x="83153" y="1849260"/>
                  </a:lnTo>
                  <a:cubicBezTo>
                    <a:pt x="37229" y="1849260"/>
                    <a:pt x="0" y="1812031"/>
                    <a:pt x="0" y="1766107"/>
                  </a:cubicBezTo>
                  <a:lnTo>
                    <a:pt x="0" y="83153"/>
                  </a:lnTo>
                  <a:cubicBezTo>
                    <a:pt x="0" y="61099"/>
                    <a:pt x="8761" y="39949"/>
                    <a:pt x="24355" y="24355"/>
                  </a:cubicBezTo>
                  <a:cubicBezTo>
                    <a:pt x="39949" y="8761"/>
                    <a:pt x="61099" y="0"/>
                    <a:pt x="83153" y="0"/>
                  </a:cubicBezTo>
                  <a:close/>
                </a:path>
              </a:pathLst>
            </a:custGeom>
            <a:solidFill>
              <a:srgbClr val="FFDE59"/>
            </a:solidFill>
            <a:ln w="85725" cap="rnd">
              <a:solidFill>
                <a:srgbClr val="EF883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50588" cy="1896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018902" y="2570245"/>
            <a:ext cx="4748328" cy="7021409"/>
            <a:chOff x="0" y="0"/>
            <a:chExt cx="1250588" cy="1849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0588" cy="1849260"/>
            </a:xfrm>
            <a:custGeom>
              <a:avLst/>
              <a:gdLst/>
              <a:ahLst/>
              <a:cxnLst/>
              <a:rect r="r" b="b" t="t" l="l"/>
              <a:pathLst>
                <a:path h="1849260" w="1250588">
                  <a:moveTo>
                    <a:pt x="83153" y="0"/>
                  </a:moveTo>
                  <a:lnTo>
                    <a:pt x="1167435" y="0"/>
                  </a:lnTo>
                  <a:cubicBezTo>
                    <a:pt x="1189489" y="0"/>
                    <a:pt x="1210639" y="8761"/>
                    <a:pt x="1226233" y="24355"/>
                  </a:cubicBezTo>
                  <a:cubicBezTo>
                    <a:pt x="1241828" y="39949"/>
                    <a:pt x="1250588" y="61099"/>
                    <a:pt x="1250588" y="83153"/>
                  </a:cubicBezTo>
                  <a:lnTo>
                    <a:pt x="1250588" y="1766107"/>
                  </a:lnTo>
                  <a:cubicBezTo>
                    <a:pt x="1250588" y="1788160"/>
                    <a:pt x="1241828" y="1809311"/>
                    <a:pt x="1226233" y="1824905"/>
                  </a:cubicBezTo>
                  <a:cubicBezTo>
                    <a:pt x="1210639" y="1840499"/>
                    <a:pt x="1189489" y="1849260"/>
                    <a:pt x="1167435" y="1849260"/>
                  </a:cubicBezTo>
                  <a:lnTo>
                    <a:pt x="83153" y="1849260"/>
                  </a:lnTo>
                  <a:cubicBezTo>
                    <a:pt x="37229" y="1849260"/>
                    <a:pt x="0" y="1812031"/>
                    <a:pt x="0" y="1766107"/>
                  </a:cubicBezTo>
                  <a:lnTo>
                    <a:pt x="0" y="83153"/>
                  </a:lnTo>
                  <a:cubicBezTo>
                    <a:pt x="0" y="61099"/>
                    <a:pt x="8761" y="39949"/>
                    <a:pt x="24355" y="24355"/>
                  </a:cubicBezTo>
                  <a:cubicBezTo>
                    <a:pt x="39949" y="8761"/>
                    <a:pt x="61099" y="0"/>
                    <a:pt x="83153" y="0"/>
                  </a:cubicBezTo>
                  <a:close/>
                </a:path>
              </a:pathLst>
            </a:custGeom>
            <a:solidFill>
              <a:srgbClr val="7ED957"/>
            </a:solidFill>
            <a:ln w="85725" cap="rnd">
              <a:solidFill>
                <a:srgbClr val="17AB5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50588" cy="1896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935384" y="5597082"/>
            <a:ext cx="892221" cy="547600"/>
          </a:xfrm>
          <a:custGeom>
            <a:avLst/>
            <a:gdLst/>
            <a:ahLst/>
            <a:cxnLst/>
            <a:rect r="r" b="b" t="t" l="l"/>
            <a:pathLst>
              <a:path h="547600" w="892221">
                <a:moveTo>
                  <a:pt x="0" y="0"/>
                </a:moveTo>
                <a:lnTo>
                  <a:pt x="892220" y="0"/>
                </a:lnTo>
                <a:lnTo>
                  <a:pt x="892220" y="547601"/>
                </a:lnTo>
                <a:lnTo>
                  <a:pt x="0" y="547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69594" y="3694834"/>
            <a:ext cx="3650680" cy="470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N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P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K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Temperature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Humidity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Ph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Rainfall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Water Usage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74521" y="4391878"/>
            <a:ext cx="4390802" cy="352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Logistic Regression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Decision Tree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Random Forest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XGBoost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K Nearest Neighbors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Bagging Classifier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37179" y="5509245"/>
            <a:ext cx="4390802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Crop Name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625319" y="5348002"/>
            <a:ext cx="960864" cy="960864"/>
          </a:xfrm>
          <a:custGeom>
            <a:avLst/>
            <a:gdLst/>
            <a:ahLst/>
            <a:cxnLst/>
            <a:rect r="r" b="b" t="t" l="l"/>
            <a:pathLst>
              <a:path h="960864" w="960864">
                <a:moveTo>
                  <a:pt x="0" y="0"/>
                </a:moveTo>
                <a:lnTo>
                  <a:pt x="960864" y="0"/>
                </a:lnTo>
                <a:lnTo>
                  <a:pt x="960864" y="960864"/>
                </a:lnTo>
                <a:lnTo>
                  <a:pt x="0" y="960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0770" y="2570245"/>
            <a:ext cx="4748328" cy="7021409"/>
            <a:chOff x="0" y="0"/>
            <a:chExt cx="1250588" cy="18492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0588" cy="1849260"/>
            </a:xfrm>
            <a:custGeom>
              <a:avLst/>
              <a:gdLst/>
              <a:ahLst/>
              <a:cxnLst/>
              <a:rect r="r" b="b" t="t" l="l"/>
              <a:pathLst>
                <a:path h="1849260" w="1250588">
                  <a:moveTo>
                    <a:pt x="83153" y="0"/>
                  </a:moveTo>
                  <a:lnTo>
                    <a:pt x="1167435" y="0"/>
                  </a:lnTo>
                  <a:cubicBezTo>
                    <a:pt x="1189489" y="0"/>
                    <a:pt x="1210639" y="8761"/>
                    <a:pt x="1226233" y="24355"/>
                  </a:cubicBezTo>
                  <a:cubicBezTo>
                    <a:pt x="1241828" y="39949"/>
                    <a:pt x="1250588" y="61099"/>
                    <a:pt x="1250588" y="83153"/>
                  </a:cubicBezTo>
                  <a:lnTo>
                    <a:pt x="1250588" y="1766107"/>
                  </a:lnTo>
                  <a:cubicBezTo>
                    <a:pt x="1250588" y="1788160"/>
                    <a:pt x="1241828" y="1809311"/>
                    <a:pt x="1226233" y="1824905"/>
                  </a:cubicBezTo>
                  <a:cubicBezTo>
                    <a:pt x="1210639" y="1840499"/>
                    <a:pt x="1189489" y="1849260"/>
                    <a:pt x="1167435" y="1849260"/>
                  </a:cubicBezTo>
                  <a:lnTo>
                    <a:pt x="83153" y="1849260"/>
                  </a:lnTo>
                  <a:cubicBezTo>
                    <a:pt x="37229" y="1849260"/>
                    <a:pt x="0" y="1812031"/>
                    <a:pt x="0" y="1766107"/>
                  </a:cubicBezTo>
                  <a:lnTo>
                    <a:pt x="0" y="83153"/>
                  </a:lnTo>
                  <a:cubicBezTo>
                    <a:pt x="0" y="61099"/>
                    <a:pt x="8761" y="39949"/>
                    <a:pt x="24355" y="24355"/>
                  </a:cubicBezTo>
                  <a:cubicBezTo>
                    <a:pt x="39949" y="8761"/>
                    <a:pt x="61099" y="0"/>
                    <a:pt x="83153" y="0"/>
                  </a:cubicBezTo>
                  <a:close/>
                </a:path>
              </a:pathLst>
            </a:custGeom>
            <a:solidFill>
              <a:srgbClr val="ACDEE1"/>
            </a:solidFill>
            <a:ln w="85725" cap="rnd">
              <a:solidFill>
                <a:srgbClr val="5F95C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50588" cy="1896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95758" y="2570245"/>
            <a:ext cx="4748328" cy="7021409"/>
            <a:chOff x="0" y="0"/>
            <a:chExt cx="1250588" cy="18492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0588" cy="1849260"/>
            </a:xfrm>
            <a:custGeom>
              <a:avLst/>
              <a:gdLst/>
              <a:ahLst/>
              <a:cxnLst/>
              <a:rect r="r" b="b" t="t" l="l"/>
              <a:pathLst>
                <a:path h="1849260" w="1250588">
                  <a:moveTo>
                    <a:pt x="83153" y="0"/>
                  </a:moveTo>
                  <a:lnTo>
                    <a:pt x="1167435" y="0"/>
                  </a:lnTo>
                  <a:cubicBezTo>
                    <a:pt x="1189489" y="0"/>
                    <a:pt x="1210639" y="8761"/>
                    <a:pt x="1226233" y="24355"/>
                  </a:cubicBezTo>
                  <a:cubicBezTo>
                    <a:pt x="1241828" y="39949"/>
                    <a:pt x="1250588" y="61099"/>
                    <a:pt x="1250588" y="83153"/>
                  </a:cubicBezTo>
                  <a:lnTo>
                    <a:pt x="1250588" y="1766107"/>
                  </a:lnTo>
                  <a:cubicBezTo>
                    <a:pt x="1250588" y="1788160"/>
                    <a:pt x="1241828" y="1809311"/>
                    <a:pt x="1226233" y="1824905"/>
                  </a:cubicBezTo>
                  <a:cubicBezTo>
                    <a:pt x="1210639" y="1840499"/>
                    <a:pt x="1189489" y="1849260"/>
                    <a:pt x="1167435" y="1849260"/>
                  </a:cubicBezTo>
                  <a:lnTo>
                    <a:pt x="83153" y="1849260"/>
                  </a:lnTo>
                  <a:cubicBezTo>
                    <a:pt x="37229" y="1849260"/>
                    <a:pt x="0" y="1812031"/>
                    <a:pt x="0" y="1766107"/>
                  </a:cubicBezTo>
                  <a:lnTo>
                    <a:pt x="0" y="83153"/>
                  </a:lnTo>
                  <a:cubicBezTo>
                    <a:pt x="0" y="61099"/>
                    <a:pt x="8761" y="39949"/>
                    <a:pt x="24355" y="24355"/>
                  </a:cubicBezTo>
                  <a:cubicBezTo>
                    <a:pt x="39949" y="8761"/>
                    <a:pt x="61099" y="0"/>
                    <a:pt x="83153" y="0"/>
                  </a:cubicBezTo>
                  <a:close/>
                </a:path>
              </a:pathLst>
            </a:custGeom>
            <a:solidFill>
              <a:srgbClr val="FFDE59"/>
            </a:solidFill>
            <a:ln w="85725" cap="rnd">
              <a:solidFill>
                <a:srgbClr val="EF883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50588" cy="1896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8902" y="2570245"/>
            <a:ext cx="4748328" cy="7021409"/>
            <a:chOff x="0" y="0"/>
            <a:chExt cx="1250588" cy="18492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0588" cy="1849260"/>
            </a:xfrm>
            <a:custGeom>
              <a:avLst/>
              <a:gdLst/>
              <a:ahLst/>
              <a:cxnLst/>
              <a:rect r="r" b="b" t="t" l="l"/>
              <a:pathLst>
                <a:path h="1849260" w="1250588">
                  <a:moveTo>
                    <a:pt x="83153" y="0"/>
                  </a:moveTo>
                  <a:lnTo>
                    <a:pt x="1167435" y="0"/>
                  </a:lnTo>
                  <a:cubicBezTo>
                    <a:pt x="1189489" y="0"/>
                    <a:pt x="1210639" y="8761"/>
                    <a:pt x="1226233" y="24355"/>
                  </a:cubicBezTo>
                  <a:cubicBezTo>
                    <a:pt x="1241828" y="39949"/>
                    <a:pt x="1250588" y="61099"/>
                    <a:pt x="1250588" y="83153"/>
                  </a:cubicBezTo>
                  <a:lnTo>
                    <a:pt x="1250588" y="1766107"/>
                  </a:lnTo>
                  <a:cubicBezTo>
                    <a:pt x="1250588" y="1788160"/>
                    <a:pt x="1241828" y="1809311"/>
                    <a:pt x="1226233" y="1824905"/>
                  </a:cubicBezTo>
                  <a:cubicBezTo>
                    <a:pt x="1210639" y="1840499"/>
                    <a:pt x="1189489" y="1849260"/>
                    <a:pt x="1167435" y="1849260"/>
                  </a:cubicBezTo>
                  <a:lnTo>
                    <a:pt x="83153" y="1849260"/>
                  </a:lnTo>
                  <a:cubicBezTo>
                    <a:pt x="37229" y="1849260"/>
                    <a:pt x="0" y="1812031"/>
                    <a:pt x="0" y="1766107"/>
                  </a:cubicBezTo>
                  <a:lnTo>
                    <a:pt x="0" y="83153"/>
                  </a:lnTo>
                  <a:cubicBezTo>
                    <a:pt x="0" y="61099"/>
                    <a:pt x="8761" y="39949"/>
                    <a:pt x="24355" y="24355"/>
                  </a:cubicBezTo>
                  <a:cubicBezTo>
                    <a:pt x="39949" y="8761"/>
                    <a:pt x="61099" y="0"/>
                    <a:pt x="83153" y="0"/>
                  </a:cubicBezTo>
                  <a:close/>
                </a:path>
              </a:pathLst>
            </a:custGeom>
            <a:solidFill>
              <a:srgbClr val="7ED957"/>
            </a:solidFill>
            <a:ln w="85725" cap="rnd">
              <a:solidFill>
                <a:srgbClr val="17AB5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50588" cy="1896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935384" y="5597082"/>
            <a:ext cx="892221" cy="547600"/>
          </a:xfrm>
          <a:custGeom>
            <a:avLst/>
            <a:gdLst/>
            <a:ahLst/>
            <a:cxnLst/>
            <a:rect r="r" b="b" t="t" l="l"/>
            <a:pathLst>
              <a:path h="547600" w="892221">
                <a:moveTo>
                  <a:pt x="0" y="0"/>
                </a:moveTo>
                <a:lnTo>
                  <a:pt x="892220" y="0"/>
                </a:lnTo>
                <a:lnTo>
                  <a:pt x="892220" y="547601"/>
                </a:lnTo>
                <a:lnTo>
                  <a:pt x="0" y="547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25319" y="5348002"/>
            <a:ext cx="960864" cy="960864"/>
          </a:xfrm>
          <a:custGeom>
            <a:avLst/>
            <a:gdLst/>
            <a:ahLst/>
            <a:cxnLst/>
            <a:rect r="r" b="b" t="t" l="l"/>
            <a:pathLst>
              <a:path h="960864" w="960864">
                <a:moveTo>
                  <a:pt x="0" y="0"/>
                </a:moveTo>
                <a:lnTo>
                  <a:pt x="960864" y="0"/>
                </a:lnTo>
                <a:lnTo>
                  <a:pt x="960864" y="960864"/>
                </a:lnTo>
                <a:lnTo>
                  <a:pt x="0" y="960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69594" y="3694834"/>
            <a:ext cx="3650680" cy="470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N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P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K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Temperature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Humidity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Ph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Rainfall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Water Usage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74521" y="4391878"/>
            <a:ext cx="4390802" cy="352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Logistic Regression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Decision Tree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Random Forest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XGBoost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K Nearest Neighbors</a:t>
            </a:r>
          </a:p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Bagging Classifier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37179" y="5509245"/>
            <a:ext cx="4390802" cy="57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TT Commons Pro Bold"/>
              </a:rPr>
              <a:t>Crop Name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4377" y="1718041"/>
            <a:ext cx="1577108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TT Commons Pro Bold"/>
              </a:rPr>
              <a:t>We trained 6 models, which are proven to be effective, to predict crops based on crop parameters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4377" y="574342"/>
            <a:ext cx="15771089" cy="81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3"/>
              </a:lnSpc>
            </a:pPr>
            <a:r>
              <a:rPr lang="en-US" sz="4723">
                <a:solidFill>
                  <a:srgbClr val="DC6F1B"/>
                </a:solidFill>
                <a:latin typeface="TT Commons Pro Bold"/>
              </a:rPr>
              <a:t>The purpose is to predict crop yield with Accuracy Score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MODELING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43145" y="3171924"/>
            <a:ext cx="15001710" cy="4864549"/>
          </a:xfrm>
          <a:custGeom>
            <a:avLst/>
            <a:gdLst/>
            <a:ahLst/>
            <a:cxnLst/>
            <a:rect r="r" b="b" t="t" l="l"/>
            <a:pathLst>
              <a:path h="4864549" w="15001710">
                <a:moveTo>
                  <a:pt x="0" y="0"/>
                </a:moveTo>
                <a:lnTo>
                  <a:pt x="15001710" y="0"/>
                </a:lnTo>
                <a:lnTo>
                  <a:pt x="15001710" y="4864549"/>
                </a:lnTo>
                <a:lnTo>
                  <a:pt x="0" y="4864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EVALUATION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18402" y="2773441"/>
            <a:ext cx="13251197" cy="6265438"/>
          </a:xfrm>
          <a:custGeom>
            <a:avLst/>
            <a:gdLst/>
            <a:ahLst/>
            <a:cxnLst/>
            <a:rect r="r" b="b" t="t" l="l"/>
            <a:pathLst>
              <a:path h="6265438" w="13251197">
                <a:moveTo>
                  <a:pt x="0" y="0"/>
                </a:moveTo>
                <a:lnTo>
                  <a:pt x="13251196" y="0"/>
                </a:lnTo>
                <a:lnTo>
                  <a:pt x="13251196" y="6265438"/>
                </a:lnTo>
                <a:lnTo>
                  <a:pt x="0" y="6265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100517" cy="1030222"/>
            <a:chOff x="0" y="0"/>
            <a:chExt cx="9467356" cy="1373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EVALUATION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44460" y="3063139"/>
            <a:ext cx="14799081" cy="5592455"/>
          </a:xfrm>
          <a:custGeom>
            <a:avLst/>
            <a:gdLst/>
            <a:ahLst/>
            <a:cxnLst/>
            <a:rect r="r" b="b" t="t" l="l"/>
            <a:pathLst>
              <a:path h="5592455" w="14799081">
                <a:moveTo>
                  <a:pt x="0" y="0"/>
                </a:moveTo>
                <a:lnTo>
                  <a:pt x="14799080" y="0"/>
                </a:lnTo>
                <a:lnTo>
                  <a:pt x="14799080" y="5592454"/>
                </a:lnTo>
                <a:lnTo>
                  <a:pt x="0" y="5592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89312" y="2258947"/>
            <a:ext cx="4589785" cy="7501051"/>
            <a:chOff x="0" y="0"/>
            <a:chExt cx="981621" cy="16042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1621" cy="1604256"/>
            </a:xfrm>
            <a:custGeom>
              <a:avLst/>
              <a:gdLst/>
              <a:ahLst/>
              <a:cxnLst/>
              <a:rect r="r" b="b" t="t" l="l"/>
              <a:pathLst>
                <a:path h="1604256" w="981621">
                  <a:moveTo>
                    <a:pt x="0" y="0"/>
                  </a:moveTo>
                  <a:lnTo>
                    <a:pt x="981621" y="0"/>
                  </a:lnTo>
                  <a:lnTo>
                    <a:pt x="981621" y="1604256"/>
                  </a:lnTo>
                  <a:lnTo>
                    <a:pt x="0" y="1604256"/>
                  </a:lnTo>
                  <a:close/>
                </a:path>
              </a:pathLst>
            </a:custGeom>
            <a:solidFill>
              <a:srgbClr val="FEFFF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79097" y="2258947"/>
            <a:ext cx="4583261" cy="7501051"/>
            <a:chOff x="0" y="0"/>
            <a:chExt cx="978764" cy="16018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8764" cy="1601864"/>
            </a:xfrm>
            <a:custGeom>
              <a:avLst/>
              <a:gdLst/>
              <a:ahLst/>
              <a:cxnLst/>
              <a:rect r="r" b="b" t="t" l="l"/>
              <a:pathLst>
                <a:path h="1601864" w="978764">
                  <a:moveTo>
                    <a:pt x="0" y="0"/>
                  </a:moveTo>
                  <a:lnTo>
                    <a:pt x="978764" y="0"/>
                  </a:lnTo>
                  <a:lnTo>
                    <a:pt x="978764" y="1601864"/>
                  </a:lnTo>
                  <a:lnTo>
                    <a:pt x="0" y="1601864"/>
                  </a:lnTo>
                  <a:close/>
                </a:path>
              </a:pathLst>
            </a:custGeom>
            <a:solidFill>
              <a:srgbClr val="ABECFF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5289312" y="3216748"/>
            <a:ext cx="9173046" cy="0"/>
          </a:xfrm>
          <a:prstGeom prst="line">
            <a:avLst/>
          </a:prstGeom>
          <a:ln cap="flat" w="762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5289312" y="4405003"/>
            <a:ext cx="9173046" cy="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279594" y="5691685"/>
            <a:ext cx="9192484" cy="3810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5295836" y="7522885"/>
            <a:ext cx="9166522" cy="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7100517" cy="1030222"/>
            <a:chOff x="0" y="0"/>
            <a:chExt cx="9467356" cy="13736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DATA EVALUATION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5289440" y="6459397"/>
            <a:ext cx="9172969" cy="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825590" y="5392947"/>
            <a:ext cx="1012869" cy="1025374"/>
          </a:xfrm>
          <a:custGeom>
            <a:avLst/>
            <a:gdLst/>
            <a:ahLst/>
            <a:cxnLst/>
            <a:rect r="r" b="b" t="t" l="l"/>
            <a:pathLst>
              <a:path h="1025374" w="1012869">
                <a:moveTo>
                  <a:pt x="0" y="0"/>
                </a:moveTo>
                <a:lnTo>
                  <a:pt x="1012869" y="0"/>
                </a:lnTo>
                <a:lnTo>
                  <a:pt x="1012869" y="1025373"/>
                </a:lnTo>
                <a:lnTo>
                  <a:pt x="0" y="1025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289261" y="5424315"/>
            <a:ext cx="9173097" cy="1035082"/>
            <a:chOff x="0" y="0"/>
            <a:chExt cx="2415960" cy="272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15960" cy="272614"/>
            </a:xfrm>
            <a:custGeom>
              <a:avLst/>
              <a:gdLst/>
              <a:ahLst/>
              <a:cxnLst/>
              <a:rect r="r" b="b" t="t" l="l"/>
              <a:pathLst>
                <a:path h="272614" w="2415960">
                  <a:moveTo>
                    <a:pt x="0" y="0"/>
                  </a:moveTo>
                  <a:lnTo>
                    <a:pt x="2415960" y="0"/>
                  </a:lnTo>
                  <a:lnTo>
                    <a:pt x="2415960" y="272614"/>
                  </a:lnTo>
                  <a:lnTo>
                    <a:pt x="0" y="272614"/>
                  </a:lnTo>
                  <a:close/>
                </a:path>
              </a:pathLst>
            </a:custGeom>
            <a:solidFill>
              <a:srgbClr val="329F4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415960" cy="320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337502" y="2457193"/>
            <a:ext cx="366645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3"/>
              </a:lnSpc>
              <a:spcBef>
                <a:spcPct val="0"/>
              </a:spcBef>
            </a:pPr>
            <a:r>
              <a:rPr lang="en-US" sz="2953">
                <a:solidFill>
                  <a:srgbClr val="404040"/>
                </a:solidFill>
                <a:latin typeface="Bungee"/>
              </a:rPr>
              <a:t>ACCURACY SCORE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06858" y="2457193"/>
            <a:ext cx="275469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3"/>
              </a:lnSpc>
              <a:spcBef>
                <a:spcPct val="0"/>
              </a:spcBef>
            </a:pPr>
            <a:r>
              <a:rPr lang="en-US" sz="2953">
                <a:solidFill>
                  <a:srgbClr val="404040"/>
                </a:solidFill>
                <a:latin typeface="Bungee"/>
              </a:rPr>
              <a:t>MODELS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40476" y="3760347"/>
            <a:ext cx="308745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LOGISTIC REGRESSION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40476" y="4740549"/>
            <a:ext cx="308745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DECISION TREE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40476" y="5763588"/>
            <a:ext cx="308745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RANDOM FOREST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40476" y="6870345"/>
            <a:ext cx="308745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XGBOOST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66179" y="7932460"/>
            <a:ext cx="344946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K NEAREST NEIGHBORS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26999" y="3691813"/>
            <a:ext cx="308745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95.91 %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26999" y="4740549"/>
            <a:ext cx="308745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96.81 %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31572" y="5789058"/>
            <a:ext cx="308745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98.18 %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26999" y="6830872"/>
            <a:ext cx="308745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97.87 %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26999" y="7894360"/>
            <a:ext cx="308745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96.97 %</a:t>
            </a:r>
          </a:p>
        </p:txBody>
      </p:sp>
      <p:sp>
        <p:nvSpPr>
          <p:cNvPr name="AutoShape 30" id="30"/>
          <p:cNvSpPr/>
          <p:nvPr/>
        </p:nvSpPr>
        <p:spPr>
          <a:xfrm rot="0">
            <a:off x="5288386" y="8610472"/>
            <a:ext cx="9166522" cy="0"/>
          </a:xfrm>
          <a:prstGeom prst="line">
            <a:avLst/>
          </a:prstGeom>
          <a:ln cap="flat" w="38100">
            <a:solidFill>
              <a:srgbClr val="F8F1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5694534" y="9058147"/>
            <a:ext cx="344946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BAGGING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31572" y="9048622"/>
            <a:ext cx="308745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2115">
                <a:solidFill>
                  <a:srgbClr val="404040"/>
                </a:solidFill>
                <a:latin typeface="Noto Sans Bold"/>
              </a:rPr>
              <a:t>97.88 %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94660"/>
            <a:ext cx="18288000" cy="7292340"/>
          </a:xfrm>
          <a:custGeom>
            <a:avLst/>
            <a:gdLst/>
            <a:ahLst/>
            <a:cxnLst/>
            <a:rect r="r" b="b" t="t" l="l"/>
            <a:pathLst>
              <a:path h="7292340" w="18288000">
                <a:moveTo>
                  <a:pt x="0" y="0"/>
                </a:moveTo>
                <a:lnTo>
                  <a:pt x="18288000" y="0"/>
                </a:lnTo>
                <a:lnTo>
                  <a:pt x="18288000" y="7292340"/>
                </a:lnTo>
                <a:lnTo>
                  <a:pt x="0" y="729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889636" y="1204808"/>
            <a:ext cx="2508727" cy="401396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577471" y="3861508"/>
            <a:ext cx="1068032" cy="1636830"/>
          </a:xfrm>
          <a:custGeom>
            <a:avLst/>
            <a:gdLst/>
            <a:ahLst/>
            <a:cxnLst/>
            <a:rect r="r" b="b" t="t" l="l"/>
            <a:pathLst>
              <a:path h="1636830" w="1068032">
                <a:moveTo>
                  <a:pt x="0" y="0"/>
                </a:moveTo>
                <a:lnTo>
                  <a:pt x="1068031" y="0"/>
                </a:lnTo>
                <a:lnTo>
                  <a:pt x="1068031" y="1636829"/>
                </a:lnTo>
                <a:lnTo>
                  <a:pt x="0" y="1636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51025" y="8623711"/>
            <a:ext cx="1039140" cy="1269178"/>
          </a:xfrm>
          <a:custGeom>
            <a:avLst/>
            <a:gdLst/>
            <a:ahLst/>
            <a:cxnLst/>
            <a:rect r="r" b="b" t="t" l="l"/>
            <a:pathLst>
              <a:path h="1269178" w="1039140">
                <a:moveTo>
                  <a:pt x="0" y="0"/>
                </a:moveTo>
                <a:lnTo>
                  <a:pt x="1039140" y="0"/>
                </a:lnTo>
                <a:lnTo>
                  <a:pt x="1039140" y="1269178"/>
                </a:lnTo>
                <a:lnTo>
                  <a:pt x="0" y="12691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69427" y="8315501"/>
            <a:ext cx="858228" cy="1161482"/>
          </a:xfrm>
          <a:custGeom>
            <a:avLst/>
            <a:gdLst/>
            <a:ahLst/>
            <a:cxnLst/>
            <a:rect r="r" b="b" t="t" l="l"/>
            <a:pathLst>
              <a:path h="1161482" w="858228">
                <a:moveTo>
                  <a:pt x="0" y="0"/>
                </a:moveTo>
                <a:lnTo>
                  <a:pt x="858228" y="0"/>
                </a:lnTo>
                <a:lnTo>
                  <a:pt x="858228" y="1161482"/>
                </a:lnTo>
                <a:lnTo>
                  <a:pt x="0" y="1161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7381" y="2636242"/>
            <a:ext cx="1144092" cy="1225266"/>
          </a:xfrm>
          <a:custGeom>
            <a:avLst/>
            <a:gdLst/>
            <a:ahLst/>
            <a:cxnLst/>
            <a:rect r="r" b="b" t="t" l="l"/>
            <a:pathLst>
              <a:path h="1225266" w="1144092">
                <a:moveTo>
                  <a:pt x="0" y="0"/>
                </a:moveTo>
                <a:lnTo>
                  <a:pt x="1144092" y="0"/>
                </a:lnTo>
                <a:lnTo>
                  <a:pt x="1144092" y="1225266"/>
                </a:lnTo>
                <a:lnTo>
                  <a:pt x="0" y="12252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31160" y="5123521"/>
            <a:ext cx="8825680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>
                <a:solidFill>
                  <a:srgbClr val="000000"/>
                </a:solidFill>
                <a:latin typeface="Now Bold"/>
              </a:rPr>
              <a:t>THANK YOU </a:t>
            </a:r>
          </a:p>
          <a:p>
            <a:pPr algn="ctr">
              <a:lnSpc>
                <a:spcPts val="10400"/>
              </a:lnSpc>
            </a:pPr>
            <a:r>
              <a:rPr lang="en-US" sz="8000">
                <a:solidFill>
                  <a:srgbClr val="000000"/>
                </a:solidFill>
                <a:latin typeface="Now Bold"/>
              </a:rPr>
              <a:t>FOR LISTENING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908" y="661932"/>
            <a:ext cx="1359584" cy="1359584"/>
          </a:xfrm>
          <a:custGeom>
            <a:avLst/>
            <a:gdLst/>
            <a:ahLst/>
            <a:cxnLst/>
            <a:rect r="r" b="b" t="t" l="l"/>
            <a:pathLst>
              <a:path h="1359584" w="1359584">
                <a:moveTo>
                  <a:pt x="0" y="0"/>
                </a:moveTo>
                <a:lnTo>
                  <a:pt x="1359584" y="0"/>
                </a:lnTo>
                <a:lnTo>
                  <a:pt x="1359584" y="1359584"/>
                </a:lnTo>
                <a:lnTo>
                  <a:pt x="0" y="135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1424" y="8865437"/>
            <a:ext cx="785726" cy="785726"/>
          </a:xfrm>
          <a:custGeom>
            <a:avLst/>
            <a:gdLst/>
            <a:ahLst/>
            <a:cxnLst/>
            <a:rect r="r" b="b" t="t" l="l"/>
            <a:pathLst>
              <a:path h="785726" w="785726">
                <a:moveTo>
                  <a:pt x="0" y="0"/>
                </a:moveTo>
                <a:lnTo>
                  <a:pt x="785725" y="0"/>
                </a:lnTo>
                <a:lnTo>
                  <a:pt x="785725" y="785726"/>
                </a:lnTo>
                <a:lnTo>
                  <a:pt x="0" y="78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15648" y="2363266"/>
            <a:ext cx="6843652" cy="5560468"/>
          </a:xfrm>
          <a:custGeom>
            <a:avLst/>
            <a:gdLst/>
            <a:ahLst/>
            <a:cxnLst/>
            <a:rect r="r" b="b" t="t" l="l"/>
            <a:pathLst>
              <a:path h="5560468" w="6843652">
                <a:moveTo>
                  <a:pt x="0" y="0"/>
                </a:moveTo>
                <a:lnTo>
                  <a:pt x="6843652" y="0"/>
                </a:lnTo>
                <a:lnTo>
                  <a:pt x="6843652" y="5560468"/>
                </a:lnTo>
                <a:lnTo>
                  <a:pt x="0" y="556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8492" y="4525963"/>
            <a:ext cx="702908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B46133"/>
                </a:solidFill>
                <a:latin typeface="TT Commons Pro Bold"/>
              </a:rPr>
              <a:t>TOPIC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90729" y="0"/>
            <a:ext cx="3197271" cy="2757647"/>
          </a:xfrm>
          <a:custGeom>
            <a:avLst/>
            <a:gdLst/>
            <a:ahLst/>
            <a:cxnLst/>
            <a:rect r="r" b="b" t="t" l="l"/>
            <a:pathLst>
              <a:path h="2757647" w="3197271">
                <a:moveTo>
                  <a:pt x="0" y="0"/>
                </a:moveTo>
                <a:lnTo>
                  <a:pt x="3197271" y="0"/>
                </a:lnTo>
                <a:lnTo>
                  <a:pt x="3197271" y="2757647"/>
                </a:lnTo>
                <a:lnTo>
                  <a:pt x="0" y="2757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215620"/>
            <a:ext cx="18288000" cy="4085360"/>
          </a:xfrm>
          <a:custGeom>
            <a:avLst/>
            <a:gdLst/>
            <a:ahLst/>
            <a:cxnLst/>
            <a:rect r="r" b="b" t="t" l="l"/>
            <a:pathLst>
              <a:path h="4085360" w="18288000">
                <a:moveTo>
                  <a:pt x="0" y="0"/>
                </a:moveTo>
                <a:lnTo>
                  <a:pt x="18288000" y="0"/>
                </a:lnTo>
                <a:lnTo>
                  <a:pt x="18288000" y="4085360"/>
                </a:lnTo>
                <a:lnTo>
                  <a:pt x="0" y="408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</a:blip>
            <a:stretch>
              <a:fillRect l="0" t="-28464" r="0" b="-750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65474" y="1557858"/>
            <a:ext cx="11557053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DC6F1B"/>
                </a:solidFill>
                <a:latin typeface="TT Commons Pro Bold"/>
              </a:rPr>
              <a:t>How to improve prediction in agriculture?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59484" y="4098782"/>
            <a:ext cx="12031244" cy="131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000000"/>
                </a:solidFill>
                <a:latin typeface="TT Commons Pro Bold"/>
              </a:rPr>
              <a:t>W</a:t>
            </a:r>
            <a:r>
              <a:rPr lang="en-US" sz="3799" spc="75">
                <a:solidFill>
                  <a:srgbClr val="000000"/>
                </a:solidFill>
                <a:latin typeface="TT Commons Pro Bold"/>
              </a:rPr>
              <a:t>hat crops to grow and 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000000"/>
                </a:solidFill>
                <a:latin typeface="TT Commons Pro Bold"/>
              </a:rPr>
              <a:t>what to do during the growing season of the crops?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908" y="661932"/>
            <a:ext cx="1359584" cy="1359584"/>
          </a:xfrm>
          <a:custGeom>
            <a:avLst/>
            <a:gdLst/>
            <a:ahLst/>
            <a:cxnLst/>
            <a:rect r="r" b="b" t="t" l="l"/>
            <a:pathLst>
              <a:path h="1359584" w="1359584">
                <a:moveTo>
                  <a:pt x="0" y="0"/>
                </a:moveTo>
                <a:lnTo>
                  <a:pt x="1359584" y="0"/>
                </a:lnTo>
                <a:lnTo>
                  <a:pt x="1359584" y="1359584"/>
                </a:lnTo>
                <a:lnTo>
                  <a:pt x="0" y="135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1424" y="8865437"/>
            <a:ext cx="785726" cy="785726"/>
          </a:xfrm>
          <a:custGeom>
            <a:avLst/>
            <a:gdLst/>
            <a:ahLst/>
            <a:cxnLst/>
            <a:rect r="r" b="b" t="t" l="l"/>
            <a:pathLst>
              <a:path h="785726" w="785726">
                <a:moveTo>
                  <a:pt x="0" y="0"/>
                </a:moveTo>
                <a:lnTo>
                  <a:pt x="785725" y="0"/>
                </a:lnTo>
                <a:lnTo>
                  <a:pt x="785725" y="785726"/>
                </a:lnTo>
                <a:lnTo>
                  <a:pt x="0" y="78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82860" y="2432852"/>
            <a:ext cx="4346893" cy="5421295"/>
          </a:xfrm>
          <a:custGeom>
            <a:avLst/>
            <a:gdLst/>
            <a:ahLst/>
            <a:cxnLst/>
            <a:rect r="r" b="b" t="t" l="l"/>
            <a:pathLst>
              <a:path h="5421295" w="4346893">
                <a:moveTo>
                  <a:pt x="0" y="0"/>
                </a:moveTo>
                <a:lnTo>
                  <a:pt x="4346893" y="0"/>
                </a:lnTo>
                <a:lnTo>
                  <a:pt x="4346893" y="5421296"/>
                </a:lnTo>
                <a:lnTo>
                  <a:pt x="0" y="5421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8492" y="3949700"/>
            <a:ext cx="7435508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B46133"/>
                </a:solidFill>
                <a:latin typeface="TT Commons Pro Bold"/>
              </a:rPr>
              <a:t>IMPLEMENTATION PROCESS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13759" y="9712759"/>
            <a:ext cx="1148482" cy="1148482"/>
          </a:xfrm>
          <a:custGeom>
            <a:avLst/>
            <a:gdLst/>
            <a:ahLst/>
            <a:cxnLst/>
            <a:rect r="r" b="b" t="t" l="l"/>
            <a:pathLst>
              <a:path h="1148482" w="1148482">
                <a:moveTo>
                  <a:pt x="0" y="0"/>
                </a:moveTo>
                <a:lnTo>
                  <a:pt x="1148482" y="0"/>
                </a:lnTo>
                <a:lnTo>
                  <a:pt x="1148482" y="1148482"/>
                </a:lnTo>
                <a:lnTo>
                  <a:pt x="0" y="1148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19485">
            <a:off x="-2299266" y="1215607"/>
            <a:ext cx="3230122" cy="3230122"/>
          </a:xfrm>
          <a:custGeom>
            <a:avLst/>
            <a:gdLst/>
            <a:ahLst/>
            <a:cxnLst/>
            <a:rect r="r" b="b" t="t" l="l"/>
            <a:pathLst>
              <a:path h="3230122" w="3230122">
                <a:moveTo>
                  <a:pt x="0" y="0"/>
                </a:moveTo>
                <a:lnTo>
                  <a:pt x="3230123" y="0"/>
                </a:lnTo>
                <a:lnTo>
                  <a:pt x="3230123" y="3230123"/>
                </a:lnTo>
                <a:lnTo>
                  <a:pt x="0" y="3230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33753" y="2656618"/>
            <a:ext cx="4221526" cy="1423802"/>
          </a:xfrm>
          <a:custGeom>
            <a:avLst/>
            <a:gdLst/>
            <a:ahLst/>
            <a:cxnLst/>
            <a:rect r="r" b="b" t="t" l="l"/>
            <a:pathLst>
              <a:path h="1423802" w="4221526">
                <a:moveTo>
                  <a:pt x="0" y="0"/>
                </a:moveTo>
                <a:lnTo>
                  <a:pt x="4221525" y="0"/>
                </a:lnTo>
                <a:lnTo>
                  <a:pt x="4221525" y="1423802"/>
                </a:lnTo>
                <a:lnTo>
                  <a:pt x="0" y="1423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9343" t="0" r="-3934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33753" y="3858290"/>
            <a:ext cx="4221526" cy="1423802"/>
          </a:xfrm>
          <a:custGeom>
            <a:avLst/>
            <a:gdLst/>
            <a:ahLst/>
            <a:cxnLst/>
            <a:rect r="r" b="b" t="t" l="l"/>
            <a:pathLst>
              <a:path h="1423802" w="4221526">
                <a:moveTo>
                  <a:pt x="0" y="0"/>
                </a:moveTo>
                <a:lnTo>
                  <a:pt x="4221525" y="0"/>
                </a:lnTo>
                <a:lnTo>
                  <a:pt x="4221525" y="1423802"/>
                </a:lnTo>
                <a:lnTo>
                  <a:pt x="0" y="1423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9343" t="0" r="-3934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33753" y="5101749"/>
            <a:ext cx="4221526" cy="1423802"/>
          </a:xfrm>
          <a:custGeom>
            <a:avLst/>
            <a:gdLst/>
            <a:ahLst/>
            <a:cxnLst/>
            <a:rect r="r" b="b" t="t" l="l"/>
            <a:pathLst>
              <a:path h="1423802" w="4221526">
                <a:moveTo>
                  <a:pt x="0" y="0"/>
                </a:moveTo>
                <a:lnTo>
                  <a:pt x="4221525" y="0"/>
                </a:lnTo>
                <a:lnTo>
                  <a:pt x="4221525" y="1423802"/>
                </a:lnTo>
                <a:lnTo>
                  <a:pt x="0" y="1423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9343" t="0" r="-3934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33753" y="6311715"/>
            <a:ext cx="4221526" cy="1423802"/>
          </a:xfrm>
          <a:custGeom>
            <a:avLst/>
            <a:gdLst/>
            <a:ahLst/>
            <a:cxnLst/>
            <a:rect r="r" b="b" t="t" l="l"/>
            <a:pathLst>
              <a:path h="1423802" w="4221526">
                <a:moveTo>
                  <a:pt x="0" y="0"/>
                </a:moveTo>
                <a:lnTo>
                  <a:pt x="4221525" y="0"/>
                </a:lnTo>
                <a:lnTo>
                  <a:pt x="4221525" y="1423802"/>
                </a:lnTo>
                <a:lnTo>
                  <a:pt x="0" y="1423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9343" t="0" r="-3934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33753" y="7545922"/>
            <a:ext cx="4221526" cy="1423802"/>
          </a:xfrm>
          <a:custGeom>
            <a:avLst/>
            <a:gdLst/>
            <a:ahLst/>
            <a:cxnLst/>
            <a:rect r="r" b="b" t="t" l="l"/>
            <a:pathLst>
              <a:path h="1423802" w="4221526">
                <a:moveTo>
                  <a:pt x="0" y="0"/>
                </a:moveTo>
                <a:lnTo>
                  <a:pt x="4221525" y="0"/>
                </a:lnTo>
                <a:lnTo>
                  <a:pt x="4221525" y="1423802"/>
                </a:lnTo>
                <a:lnTo>
                  <a:pt x="0" y="1423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9343" t="0" r="-3934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33753" y="1818515"/>
            <a:ext cx="4221526" cy="796813"/>
          </a:xfrm>
          <a:custGeom>
            <a:avLst/>
            <a:gdLst/>
            <a:ahLst/>
            <a:cxnLst/>
            <a:rect r="r" b="b" t="t" l="l"/>
            <a:pathLst>
              <a:path h="796813" w="4221526">
                <a:moveTo>
                  <a:pt x="0" y="0"/>
                </a:moveTo>
                <a:lnTo>
                  <a:pt x="4221525" y="0"/>
                </a:lnTo>
                <a:lnTo>
                  <a:pt x="4221525" y="796813"/>
                </a:lnTo>
                <a:lnTo>
                  <a:pt x="0" y="7968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70262" y="910859"/>
            <a:ext cx="3657954" cy="3511636"/>
          </a:xfrm>
          <a:custGeom>
            <a:avLst/>
            <a:gdLst/>
            <a:ahLst/>
            <a:cxnLst/>
            <a:rect r="r" b="b" t="t" l="l"/>
            <a:pathLst>
              <a:path h="3511636" w="3657954">
                <a:moveTo>
                  <a:pt x="0" y="0"/>
                </a:moveTo>
                <a:lnTo>
                  <a:pt x="3657954" y="0"/>
                </a:lnTo>
                <a:lnTo>
                  <a:pt x="3657954" y="3511636"/>
                </a:lnTo>
                <a:lnTo>
                  <a:pt x="0" y="3511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838171" y="3012236"/>
            <a:ext cx="4012688" cy="4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>
                <a:solidFill>
                  <a:srgbClr val="DC6F1B"/>
                </a:solidFill>
                <a:latin typeface="TT Commons Pro Bold"/>
              </a:rPr>
              <a:t>Deployment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38171" y="4213908"/>
            <a:ext cx="4012688" cy="4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>
                <a:solidFill>
                  <a:srgbClr val="DC6F1B"/>
                </a:solidFill>
                <a:latin typeface="TT Commons Pro Bold"/>
              </a:rPr>
              <a:t>Business Understanding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38171" y="5457367"/>
            <a:ext cx="4012688" cy="4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>
                <a:solidFill>
                  <a:srgbClr val="DC6F1B"/>
                </a:solidFill>
                <a:latin typeface="TT Commons Pro Bold"/>
              </a:rPr>
              <a:t>Data Exploration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38171" y="6667333"/>
            <a:ext cx="4012688" cy="4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>
                <a:solidFill>
                  <a:srgbClr val="DC6F1B"/>
                </a:solidFill>
                <a:latin typeface="TT Commons Pro Bold"/>
              </a:rPr>
              <a:t>Data Preparation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38171" y="7901539"/>
            <a:ext cx="4012688" cy="4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>
                <a:solidFill>
                  <a:srgbClr val="DC6F1B"/>
                </a:solidFill>
                <a:latin typeface="TT Commons Pro Bold"/>
              </a:rPr>
              <a:t>Data Modeling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3753" y="1875240"/>
            <a:ext cx="4221526" cy="44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585">
                <a:solidFill>
                  <a:srgbClr val="FFFFFF"/>
                </a:solidFill>
                <a:latin typeface="Noto Sans Bold"/>
              </a:rPr>
              <a:t>Compose of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73785"/>
            <a:ext cx="15631631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TT Commons Pro Bold"/>
              </a:rPr>
              <a:t>PROCESS OF DATA ANALYSIS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336918">
            <a:off x="14045856" y="6051932"/>
            <a:ext cx="987248" cy="987248"/>
          </a:xfrm>
          <a:custGeom>
            <a:avLst/>
            <a:gdLst/>
            <a:ahLst/>
            <a:cxnLst/>
            <a:rect r="r" b="b" t="t" l="l"/>
            <a:pathLst>
              <a:path h="987248" w="987248">
                <a:moveTo>
                  <a:pt x="0" y="0"/>
                </a:moveTo>
                <a:lnTo>
                  <a:pt x="987248" y="0"/>
                </a:lnTo>
                <a:lnTo>
                  <a:pt x="987248" y="987248"/>
                </a:lnTo>
                <a:lnTo>
                  <a:pt x="0" y="987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633303">
            <a:off x="-791780" y="8507403"/>
            <a:ext cx="3303956" cy="3303956"/>
          </a:xfrm>
          <a:custGeom>
            <a:avLst/>
            <a:gdLst/>
            <a:ahLst/>
            <a:cxnLst/>
            <a:rect r="r" b="b" t="t" l="l"/>
            <a:pathLst>
              <a:path h="3303956" w="3303956">
                <a:moveTo>
                  <a:pt x="0" y="0"/>
                </a:moveTo>
                <a:lnTo>
                  <a:pt x="3303956" y="0"/>
                </a:lnTo>
                <a:lnTo>
                  <a:pt x="3303956" y="3303956"/>
                </a:lnTo>
                <a:lnTo>
                  <a:pt x="0" y="33039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36918">
            <a:off x="1816497" y="8766178"/>
            <a:ext cx="407091" cy="407091"/>
          </a:xfrm>
          <a:custGeom>
            <a:avLst/>
            <a:gdLst/>
            <a:ahLst/>
            <a:cxnLst/>
            <a:rect r="r" b="b" t="t" l="l"/>
            <a:pathLst>
              <a:path h="407091" w="407091">
                <a:moveTo>
                  <a:pt x="0" y="0"/>
                </a:moveTo>
                <a:lnTo>
                  <a:pt x="407092" y="0"/>
                </a:lnTo>
                <a:lnTo>
                  <a:pt x="407092" y="407091"/>
                </a:lnTo>
                <a:lnTo>
                  <a:pt x="0" y="40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336918">
            <a:off x="2065975" y="5736263"/>
            <a:ext cx="987248" cy="987248"/>
          </a:xfrm>
          <a:custGeom>
            <a:avLst/>
            <a:gdLst/>
            <a:ahLst/>
            <a:cxnLst/>
            <a:rect r="r" b="b" t="t" l="l"/>
            <a:pathLst>
              <a:path h="987248" w="987248">
                <a:moveTo>
                  <a:pt x="0" y="0"/>
                </a:moveTo>
                <a:lnTo>
                  <a:pt x="987248" y="0"/>
                </a:lnTo>
                <a:lnTo>
                  <a:pt x="987248" y="987247"/>
                </a:lnTo>
                <a:lnTo>
                  <a:pt x="0" y="987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336918">
            <a:off x="16679271" y="7874698"/>
            <a:ext cx="407091" cy="407091"/>
          </a:xfrm>
          <a:custGeom>
            <a:avLst/>
            <a:gdLst/>
            <a:ahLst/>
            <a:cxnLst/>
            <a:rect r="r" b="b" t="t" l="l"/>
            <a:pathLst>
              <a:path h="407091" w="407091">
                <a:moveTo>
                  <a:pt x="0" y="0"/>
                </a:moveTo>
                <a:lnTo>
                  <a:pt x="407091" y="0"/>
                </a:lnTo>
                <a:lnTo>
                  <a:pt x="407091" y="407092"/>
                </a:lnTo>
                <a:lnTo>
                  <a:pt x="0" y="407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733753" y="8791305"/>
            <a:ext cx="4221526" cy="1423802"/>
          </a:xfrm>
          <a:custGeom>
            <a:avLst/>
            <a:gdLst/>
            <a:ahLst/>
            <a:cxnLst/>
            <a:rect r="r" b="b" t="t" l="l"/>
            <a:pathLst>
              <a:path h="1423802" w="4221526">
                <a:moveTo>
                  <a:pt x="0" y="0"/>
                </a:moveTo>
                <a:lnTo>
                  <a:pt x="4221525" y="0"/>
                </a:lnTo>
                <a:lnTo>
                  <a:pt x="4221525" y="1423802"/>
                </a:lnTo>
                <a:lnTo>
                  <a:pt x="0" y="1423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9343" t="0" r="-39343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847696" y="9146922"/>
            <a:ext cx="4012688" cy="4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>
                <a:solidFill>
                  <a:srgbClr val="DC6F1B"/>
                </a:solidFill>
                <a:latin typeface="TT Commons Pro Bold"/>
              </a:rPr>
              <a:t>Data Evaluation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94722"/>
            <a:ext cx="16230600" cy="5871118"/>
            <a:chOff x="0" y="0"/>
            <a:chExt cx="4274726" cy="1546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546303"/>
            </a:xfrm>
            <a:custGeom>
              <a:avLst/>
              <a:gdLst/>
              <a:ahLst/>
              <a:cxnLst/>
              <a:rect r="r" b="b" t="t" l="l"/>
              <a:pathLst>
                <a:path h="1546303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21976"/>
                  </a:lnTo>
                  <a:cubicBezTo>
                    <a:pt x="4274726" y="1535411"/>
                    <a:pt x="4263834" y="1546303"/>
                    <a:pt x="4250399" y="1546303"/>
                  </a:cubicBezTo>
                  <a:lnTo>
                    <a:pt x="24327" y="1546303"/>
                  </a:lnTo>
                  <a:cubicBezTo>
                    <a:pt x="10891" y="1546303"/>
                    <a:pt x="0" y="1535411"/>
                    <a:pt x="0" y="152197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6E4B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4726" cy="1593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DEPLOYMENT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61903" y="6918200"/>
            <a:ext cx="4414706" cy="2593640"/>
          </a:xfrm>
          <a:custGeom>
            <a:avLst/>
            <a:gdLst/>
            <a:ahLst/>
            <a:cxnLst/>
            <a:rect r="r" b="b" t="t" l="l"/>
            <a:pathLst>
              <a:path h="2593640" w="4414706">
                <a:moveTo>
                  <a:pt x="0" y="0"/>
                </a:moveTo>
                <a:lnTo>
                  <a:pt x="4414707" y="0"/>
                </a:lnTo>
                <a:lnTo>
                  <a:pt x="4414707" y="2593640"/>
                </a:lnTo>
                <a:lnTo>
                  <a:pt x="0" y="2593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36219" y="3496647"/>
            <a:ext cx="14815562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1F1718"/>
                </a:solidFill>
                <a:latin typeface="Noto Sans"/>
              </a:rPr>
              <a:t>The dataset is retrieved from Kaggle.</a:t>
            </a:r>
          </a:p>
          <a:p>
            <a:pPr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1F1718"/>
                </a:solidFill>
                <a:latin typeface="Noto Sans"/>
              </a:rPr>
              <a:t>It consists of 2200 records of 22 various fruits &amp; vegetabels.</a:t>
            </a:r>
          </a:p>
          <a:p>
            <a:pPr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1F1718"/>
                </a:solidFill>
                <a:latin typeface="Noto Sans"/>
              </a:rPr>
              <a:t>According to actual data from India.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74795" y="3375738"/>
            <a:ext cx="4786249" cy="4798245"/>
          </a:xfrm>
          <a:custGeom>
            <a:avLst/>
            <a:gdLst/>
            <a:ahLst/>
            <a:cxnLst/>
            <a:rect r="r" b="b" t="t" l="l"/>
            <a:pathLst>
              <a:path h="4798245" w="4786249">
                <a:moveTo>
                  <a:pt x="0" y="0"/>
                </a:moveTo>
                <a:lnTo>
                  <a:pt x="4786249" y="0"/>
                </a:lnTo>
                <a:lnTo>
                  <a:pt x="4786249" y="4798245"/>
                </a:lnTo>
                <a:lnTo>
                  <a:pt x="0" y="4798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33450"/>
            <a:ext cx="7100517" cy="1030222"/>
            <a:chOff x="0" y="0"/>
            <a:chExt cx="9467356" cy="13736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67356" cy="1373629"/>
            </a:xfrm>
            <a:custGeom>
              <a:avLst/>
              <a:gdLst/>
              <a:ahLst/>
              <a:cxnLst/>
              <a:rect r="r" b="b" t="t" l="l"/>
              <a:pathLst>
                <a:path h="1373629" w="9467356">
                  <a:moveTo>
                    <a:pt x="0" y="0"/>
                  </a:moveTo>
                  <a:lnTo>
                    <a:pt x="9467356" y="0"/>
                  </a:lnTo>
                  <a:lnTo>
                    <a:pt x="9467356" y="1373629"/>
                  </a:lnTo>
                  <a:lnTo>
                    <a:pt x="0" y="1373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5045" r="0" b="-15045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27489" y="286869"/>
              <a:ext cx="874848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9">
                  <a:solidFill>
                    <a:srgbClr val="FFFFFF"/>
                  </a:solidFill>
                  <a:latin typeface="Noto Sans Bold"/>
                </a:rPr>
                <a:t>BUSINESS UNDERSTANDING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375738"/>
            <a:ext cx="8536704" cy="4214073"/>
            <a:chOff x="0" y="0"/>
            <a:chExt cx="11382272" cy="561876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359237" cy="921796"/>
              <a:chOff x="0" y="0"/>
              <a:chExt cx="2243800" cy="18208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43800" cy="182083"/>
              </a:xfrm>
              <a:custGeom>
                <a:avLst/>
                <a:gdLst/>
                <a:ahLst/>
                <a:cxnLst/>
                <a:rect r="r" b="b" t="t" l="l"/>
                <a:pathLst>
                  <a:path h="182083" w="2243800">
                    <a:moveTo>
                      <a:pt x="0" y="0"/>
                    </a:moveTo>
                    <a:lnTo>
                      <a:pt x="2243800" y="0"/>
                    </a:lnTo>
                    <a:lnTo>
                      <a:pt x="2243800" y="182083"/>
                    </a:lnTo>
                    <a:lnTo>
                      <a:pt x="0" y="18208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2243800" cy="2297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71988" y="89423"/>
              <a:ext cx="1073385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F1718"/>
                  </a:solidFill>
                  <a:latin typeface="TT Commons Pro Bold"/>
                </a:rPr>
                <a:t>Domain: Agriculture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1584538"/>
              <a:ext cx="11382272" cy="4034225"/>
              <a:chOff x="0" y="0"/>
              <a:chExt cx="2248350" cy="79688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48350" cy="796884"/>
              </a:xfrm>
              <a:custGeom>
                <a:avLst/>
                <a:gdLst/>
                <a:ahLst/>
                <a:cxnLst/>
                <a:rect r="r" b="b" t="t" l="l"/>
                <a:pathLst>
                  <a:path h="796884" w="2248350">
                    <a:moveTo>
                      <a:pt x="0" y="0"/>
                    </a:moveTo>
                    <a:lnTo>
                      <a:pt x="2248350" y="0"/>
                    </a:lnTo>
                    <a:lnTo>
                      <a:pt x="2248350" y="796884"/>
                    </a:lnTo>
                    <a:lnTo>
                      <a:pt x="0" y="79688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2248350" cy="8445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76429" y="1807776"/>
              <a:ext cx="11105843" cy="352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F1718"/>
                  </a:solidFill>
                  <a:latin typeface="TT Commons Pro Bold"/>
                </a:rPr>
                <a:t>Business model: the user provides the parameters like N, P, K, temperature, humidity, ph value, rainfall from their side and the application will predict which crop should the user grow.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DAFUGihSd2A</dc:identifier>
  <dcterms:modified xsi:type="dcterms:W3CDTF">2011-08-01T06:04:30Z</dcterms:modified>
  <cp:revision>1</cp:revision>
  <dc:title>Data Mining</dc:title>
</cp:coreProperties>
</file>